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66" r:id="rId2"/>
    <p:sldMasterId id="2147483767" r:id="rId3"/>
    <p:sldMasterId id="2147483768" r:id="rId4"/>
    <p:sldMasterId id="2147483769" r:id="rId5"/>
    <p:sldMasterId id="2147483776" r:id="rId6"/>
  </p:sldMasterIdLst>
  <p:notesMasterIdLst>
    <p:notesMasterId r:id="rId89"/>
  </p:notesMasterIdLst>
  <p:sldIdLst>
    <p:sldId id="736" r:id="rId7"/>
    <p:sldId id="735" r:id="rId8"/>
    <p:sldId id="370" r:id="rId9"/>
    <p:sldId id="371" r:id="rId10"/>
    <p:sldId id="592" r:id="rId11"/>
    <p:sldId id="713" r:id="rId12"/>
    <p:sldId id="733" r:id="rId13"/>
    <p:sldId id="594" r:id="rId14"/>
    <p:sldId id="714" r:id="rId15"/>
    <p:sldId id="715" r:id="rId16"/>
    <p:sldId id="716" r:id="rId17"/>
    <p:sldId id="718" r:id="rId18"/>
    <p:sldId id="719" r:id="rId19"/>
    <p:sldId id="720" r:id="rId20"/>
    <p:sldId id="596" r:id="rId21"/>
    <p:sldId id="598" r:id="rId22"/>
    <p:sldId id="375" r:id="rId23"/>
    <p:sldId id="376" r:id="rId24"/>
    <p:sldId id="599" r:id="rId25"/>
    <p:sldId id="379" r:id="rId26"/>
    <p:sldId id="378" r:id="rId27"/>
    <p:sldId id="408" r:id="rId28"/>
    <p:sldId id="380" r:id="rId29"/>
    <p:sldId id="394" r:id="rId30"/>
    <p:sldId id="728" r:id="rId31"/>
    <p:sldId id="304" r:id="rId32"/>
    <p:sldId id="308" r:id="rId33"/>
    <p:sldId id="314" r:id="rId34"/>
    <p:sldId id="318" r:id="rId35"/>
    <p:sldId id="319" r:id="rId36"/>
    <p:sldId id="321" r:id="rId37"/>
    <p:sldId id="324" r:id="rId38"/>
    <p:sldId id="540" r:id="rId39"/>
    <p:sldId id="327" r:id="rId40"/>
    <p:sldId id="328" r:id="rId41"/>
    <p:sldId id="425" r:id="rId42"/>
    <p:sldId id="339" r:id="rId43"/>
    <p:sldId id="826" r:id="rId44"/>
    <p:sldId id="341" r:id="rId45"/>
    <p:sldId id="343" r:id="rId46"/>
    <p:sldId id="616" r:id="rId47"/>
    <p:sldId id="618" r:id="rId48"/>
    <p:sldId id="722" r:id="rId49"/>
    <p:sldId id="620" r:id="rId50"/>
    <p:sldId id="349" r:id="rId51"/>
    <p:sldId id="621" r:id="rId52"/>
    <p:sldId id="450" r:id="rId53"/>
    <p:sldId id="723" r:id="rId54"/>
    <p:sldId id="623" r:id="rId55"/>
    <p:sldId id="352" r:id="rId56"/>
    <p:sldId id="354" r:id="rId57"/>
    <p:sldId id="356" r:id="rId58"/>
    <p:sldId id="358" r:id="rId59"/>
    <p:sldId id="633" r:id="rId60"/>
    <p:sldId id="634" r:id="rId61"/>
    <p:sldId id="537" r:id="rId62"/>
    <p:sldId id="636" r:id="rId63"/>
    <p:sldId id="538" r:id="rId64"/>
    <p:sldId id="395" r:id="rId65"/>
    <p:sldId id="724" r:id="rId66"/>
    <p:sldId id="397" r:id="rId67"/>
    <p:sldId id="398" r:id="rId68"/>
    <p:sldId id="399" r:id="rId69"/>
    <p:sldId id="428" r:id="rId70"/>
    <p:sldId id="725" r:id="rId71"/>
    <p:sldId id="426" r:id="rId72"/>
    <p:sldId id="643" r:id="rId73"/>
    <p:sldId id="644" r:id="rId74"/>
    <p:sldId id="439" r:id="rId75"/>
    <p:sldId id="437" r:id="rId76"/>
    <p:sldId id="440" r:id="rId77"/>
    <p:sldId id="645" r:id="rId78"/>
    <p:sldId id="441" r:id="rId79"/>
    <p:sldId id="727" r:id="rId80"/>
    <p:sldId id="442" r:id="rId81"/>
    <p:sldId id="449" r:id="rId82"/>
    <p:sldId id="443" r:id="rId83"/>
    <p:sldId id="444" r:id="rId84"/>
    <p:sldId id="445" r:id="rId85"/>
    <p:sldId id="447" r:id="rId86"/>
    <p:sldId id="732" r:id="rId87"/>
    <p:sldId id="825" r:id="rId88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9">
          <p15:clr>
            <a:srgbClr val="A4A3A4"/>
          </p15:clr>
        </p15:guide>
        <p15:guide id="2" pos="29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99FF"/>
    <a:srgbClr val="CC0000"/>
    <a:srgbClr val="D794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349"/>
        <p:guide pos="29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slide" Target="slides/slide78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10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5" Type="http://schemas.openxmlformats.org/officeDocument/2006/relationships/slideMaster" Target="slideMasters/slideMaster5.xml"/><Relationship Id="rId90" Type="http://schemas.openxmlformats.org/officeDocument/2006/relationships/presProps" Target="presProps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9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56" Type="http://schemas.openxmlformats.org/officeDocument/2006/relationships/slide" Target="slides/slide50.xml"/><Relationship Id="rId77" Type="http://schemas.openxmlformats.org/officeDocument/2006/relationships/slide" Target="slides/slide7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Header Placeholder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058AA4A-8E9E-41C8-9E26-C96172BDE1D7}" type="datetimeFigureOut">
              <a:rPr lang="sr-Latn-CS"/>
              <a:pPr>
                <a:defRPr/>
              </a:pPr>
              <a:t>30.9.2020.</a:t>
            </a:fld>
            <a:endParaRPr lang="sr-Latn-CS"/>
          </a:p>
        </p:txBody>
      </p:sp>
      <p:sp>
        <p:nvSpPr>
          <p:cNvPr id="7172" name="Slide Image Placeholder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173" name="Notes Placeholder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altLang="en-US" noProof="0" smtClean="0"/>
          </a:p>
        </p:txBody>
      </p:sp>
      <p:sp>
        <p:nvSpPr>
          <p:cNvPr id="7174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73C25857-8660-48FD-B2C9-D178709D0618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908214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0719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973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961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1FAA1-71D7-45E6-836C-D7D8BA007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630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539A9-D912-40C5-8C39-0FC385675F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9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0AF69-25F2-4F1B-929F-287DD1B360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45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80862-CBC3-4579-B950-4394DB3C86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723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9B04F-4806-4762-9329-EF71AD0B5F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2280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642A0-1C4E-4E5C-BF7A-2CAB86D953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3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94C14-4682-4242-928E-B5333A93A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9812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12AD1-83AF-4B5E-B585-D936BC46E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286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715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D98AB-B3D2-4126-827F-C6C258839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40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0EED4-F99E-4907-9A35-78ACBC910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704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D487B-EA6F-4BD6-AF6B-1DDD6CFD28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2767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DD361-0371-4A68-8F23-2B701ED4D3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2568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CF3B7-2793-48A2-9338-0A71BF3D4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3742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42FED-AFB9-440A-916F-1F16036BE1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2524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1330B-987C-4291-B3B8-2B9722BE4F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0439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636BF-AE73-4CCB-8857-FD7EB075EA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5580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3FF35-BF6F-4FA3-A466-70C9AA9D44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509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54A41-32C1-43E6-9859-1553135A57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60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18068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67D63-AE9B-497D-A02A-360D49B4DF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572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CA725-8579-4426-97CE-D6E58C358E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7481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A8F34-C57D-4B13-923E-3AE6C374E3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1765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5C4E8-B649-4AEB-AE7B-DD131E812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341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D7FCB-8A20-42F8-A1FE-0A93AE6B02D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758994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930D6-EED9-46D8-9FF9-0E383318984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81162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81490-19ED-4B20-842B-E51B5CD4BA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83106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E619B-7C65-4192-B98E-BE2E022933F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51039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99B2D-3CBB-4D91-B208-6C6DA83744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80720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791DB-F527-47D0-90D7-C7EC6D0A9A4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931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2427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F8093-0F62-4CA7-BD98-CE20D3F94F8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54413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A10D4-2A77-4F12-89C4-225EF65F59D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38082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F8F9E-25C3-442A-8E90-8A8D5FD861C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76229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C7E0D-D72B-4367-BAEE-A6459F6FC95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2618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11C27-B8E3-43E8-BED8-CF4502A095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32475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58DA0-E89B-4620-B117-615FF168B3A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2762564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5C317-6BEF-41B4-A49E-0179D47CCF22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386473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643AB-E9D8-4E7B-89EB-DC7BAEE3F7AF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047970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35163"/>
            <a:ext cx="4038600" cy="4389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7F85C-86C7-413E-BB45-F4E5769CA24F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6748188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8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9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58F01-0CF2-4133-B72E-164BE2DA128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157585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425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30692-484B-4ACE-8F9A-E93D21110E81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0316205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18712-CB9C-40BB-886E-88905927F769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6599346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0B05A-2A64-4D44-9F72-D900CD43F293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3570036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CDD14-F38C-4814-9F9B-3341FC85EEBB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2056381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08BB9-999D-4254-9955-9D8DDEB0EFA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5849714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04850"/>
            <a:ext cx="2057400" cy="5619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04850"/>
            <a:ext cx="6019800" cy="56197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E3A77-C164-4D0C-8C6B-6EB2608DEC17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3269351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27416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744507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685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2915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38797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1284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5255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6479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364572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6521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84661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2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118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1337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8951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68263"/>
            <a:ext cx="44640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052" name="Date Placeholder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Footer Placeholder 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Slide Number Placeholder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564D5AA-3826-426E-AA72-BCFCC638AC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68263"/>
            <a:ext cx="44640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3076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8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153B04F-1F61-4B8C-A0F8-810CFA8A2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3079" name="Picture 7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68263"/>
            <a:ext cx="44640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4100" name="Date Placeholder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101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102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08DCEB4-4334-4C3C-BE65-691578AAFCA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4103" name="Picture 7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68263"/>
            <a:ext cx="44640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6"/>
          <p:cNvSpPr>
            <a:spLocks noChangeArrowheads="1"/>
          </p:cNvSpPr>
          <p:nvPr/>
        </p:nvSpPr>
        <p:spPr bwMode="auto">
          <a:xfrm>
            <a:off x="-4763" y="-3175"/>
            <a:ext cx="9158288" cy="1036638"/>
          </a:xfrm>
          <a:custGeom>
            <a:avLst/>
            <a:gdLst>
              <a:gd name="T0" fmla="*/ 6 w 5772"/>
              <a:gd name="T1" fmla="*/ 2 h 656"/>
              <a:gd name="T2" fmla="*/ 2542 w 5772"/>
              <a:gd name="T3" fmla="*/ 0 h 656"/>
              <a:gd name="T4" fmla="*/ 4374 w 5772"/>
              <a:gd name="T5" fmla="*/ 367 h 656"/>
              <a:gd name="T6" fmla="*/ 5766 w 5772"/>
              <a:gd name="T7" fmla="*/ 55 h 656"/>
              <a:gd name="T8" fmla="*/ 5772 w 5772"/>
              <a:gd name="T9" fmla="*/ 213 h 656"/>
              <a:gd name="T10" fmla="*/ 4302 w 5772"/>
              <a:gd name="T11" fmla="*/ 439 h 656"/>
              <a:gd name="T12" fmla="*/ 1488 w 5772"/>
              <a:gd name="T13" fmla="*/ 201 h 656"/>
              <a:gd name="T14" fmla="*/ 0 w 5772"/>
              <a:gd name="T15" fmla="*/ 656 h 656"/>
              <a:gd name="T16" fmla="*/ 6 w 5772"/>
              <a:gd name="T17" fmla="*/ 2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7C121E">
                  <a:alpha val="45000"/>
                </a:srgbClr>
              </a:gs>
              <a:gs pos="100000">
                <a:srgbClr val="005588">
                  <a:alpha val="54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smtClean="0">
              <a:latin typeface="Constantia" panose="02030602050306030303" pitchFamily="18" charset="0"/>
            </a:endParaRPr>
          </a:p>
        </p:txBody>
      </p:sp>
      <p:sp>
        <p:nvSpPr>
          <p:cNvPr id="5123" name="Freeform 7"/>
          <p:cNvSpPr>
            <a:spLocks noChangeArrowheads="1"/>
          </p:cNvSpPr>
          <p:nvPr/>
        </p:nvSpPr>
        <p:spPr bwMode="auto">
          <a:xfrm>
            <a:off x="4381500" y="-3175"/>
            <a:ext cx="4762500" cy="633413"/>
          </a:xfrm>
          <a:custGeom>
            <a:avLst/>
            <a:gdLst>
              <a:gd name="T0" fmla="*/ 0 w 3000"/>
              <a:gd name="T1" fmla="*/ 0 h 595"/>
              <a:gd name="T2" fmla="*/ 1668 w 3000"/>
              <a:gd name="T3" fmla="*/ 564 h 595"/>
              <a:gd name="T4" fmla="*/ 3000 w 3000"/>
              <a:gd name="T5" fmla="*/ 186 h 595"/>
              <a:gd name="T6" fmla="*/ 3000 w 3000"/>
              <a:gd name="T7" fmla="*/ 6 h 595"/>
              <a:gd name="T8" fmla="*/ 0 w 3000"/>
              <a:gd name="T9" fmla="*/ 0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0"/>
              <a:gd name="T16" fmla="*/ 0 h 595"/>
              <a:gd name="T17" fmla="*/ 3000 w 3000"/>
              <a:gd name="T18" fmla="*/ 595 h 5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064164">
                  <a:alpha val="29999"/>
                </a:srgbClr>
              </a:gs>
              <a:gs pos="80000">
                <a:srgbClr val="A00E1E">
                  <a:alpha val="42000"/>
                </a:srgbClr>
              </a:gs>
              <a:gs pos="100000">
                <a:srgbClr val="A00E1E">
                  <a:alpha val="45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smtClean="0">
              <a:latin typeface="Constantia" panose="02030602050306030303" pitchFamily="18" charset="0"/>
            </a:endParaRPr>
          </a:p>
        </p:txBody>
      </p:sp>
      <p:sp>
        <p:nvSpPr>
          <p:cNvPr id="5126" name="Title Placeholder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5127" name="Text Placeholder 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" name="Date Placeholder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2F2F2F"/>
                </a:solidFill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" name="Footer Placeholder 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2F2F2F"/>
                </a:solidFill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128" name="Slide Number Placeholder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2F2F2F"/>
                </a:solidFill>
              </a:defRPr>
            </a:lvl1pPr>
          </a:lstStyle>
          <a:p>
            <a:pPr>
              <a:defRPr/>
            </a:pPr>
            <a:fld id="{F2C79F7A-DE53-4347-9E82-E0CEEE074605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grpSp>
        <p:nvGrpSpPr>
          <p:cNvPr id="5131" name="Group 9"/>
          <p:cNvGrpSpPr>
            <a:grpSpLocks/>
          </p:cNvGrpSpPr>
          <p:nvPr/>
        </p:nvGrpSpPr>
        <p:grpSpPr bwMode="auto">
          <a:xfrm>
            <a:off x="-14288" y="203200"/>
            <a:ext cx="9175751" cy="647700"/>
            <a:chOff x="0" y="0"/>
            <a:chExt cx="9180548" cy="649224"/>
          </a:xfrm>
        </p:grpSpPr>
        <p:grpSp>
          <p:nvGrpSpPr>
            <p:cNvPr id="5132" name="Group 10"/>
            <p:cNvGrpSpPr>
              <a:grpSpLocks/>
            </p:cNvGrpSpPr>
            <p:nvPr/>
          </p:nvGrpSpPr>
          <p:grpSpPr bwMode="auto">
            <a:xfrm>
              <a:off x="12954" y="-228119"/>
              <a:ext cx="9137939" cy="1050979"/>
              <a:chOff x="0" y="0"/>
              <a:chExt cx="9137904" cy="1048512"/>
            </a:xfrm>
          </p:grpSpPr>
          <p:pic>
            <p:nvPicPr>
              <p:cNvPr id="5136" name="Freeform 11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137904" cy="1048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Text Box 12"/>
              <p:cNvSpPr txBox="1">
                <a:spLocks noChangeArrowheads="1"/>
              </p:cNvSpPr>
              <p:nvPr/>
            </p:nvSpPr>
            <p:spPr bwMode="auto">
              <a:xfrm rot="21435692">
                <a:off x="-24071" y="44665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sr-Latn-CS" altLang="en-US" smtClean="0"/>
              </a:p>
            </p:txBody>
          </p:sp>
        </p:grpSp>
        <p:grpSp>
          <p:nvGrpSpPr>
            <p:cNvPr id="5133" name="Group 13"/>
            <p:cNvGrpSpPr>
              <a:grpSpLocks/>
            </p:cNvGrpSpPr>
            <p:nvPr/>
          </p:nvGrpSpPr>
          <p:grpSpPr bwMode="auto">
            <a:xfrm>
              <a:off x="12954" y="-154795"/>
              <a:ext cx="9156227" cy="910441"/>
              <a:chOff x="0" y="0"/>
              <a:chExt cx="9156192" cy="908304"/>
            </a:xfrm>
          </p:grpSpPr>
          <p:pic>
            <p:nvPicPr>
              <p:cNvPr id="5134" name="Freeform 12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156192" cy="908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35" name="Text Box 15"/>
              <p:cNvSpPr txBox="1">
                <a:spLocks noChangeArrowheads="1"/>
              </p:cNvSpPr>
              <p:nvPr/>
            </p:nvSpPr>
            <p:spPr bwMode="auto">
              <a:xfrm rot="21435692">
                <a:off x="-16130" y="448120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sr-Latn-CS" altLang="en-US" smtClean="0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pic>
        <p:nvPicPr>
          <p:cNvPr id="6148" name="Picture 8" descr="LOGO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485775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/>
        </p:nvSpPr>
        <p:spPr bwMode="auto">
          <a:xfrm>
            <a:off x="612775" y="1052513"/>
            <a:ext cx="8229600" cy="106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chemeClr val="tx2"/>
                </a:solidFill>
              </a:rPr>
              <a:t>ИНТЕГРИСАНЕ АКАДЕМСКЕ</a:t>
            </a:r>
            <a:br>
              <a:rPr lang="en-US" sz="1800">
                <a:solidFill>
                  <a:schemeClr val="tx2"/>
                </a:solidFill>
              </a:rPr>
            </a:br>
            <a:r>
              <a:rPr lang="en-US" sz="1800">
                <a:solidFill>
                  <a:schemeClr val="tx2"/>
                </a:solidFill>
              </a:rPr>
              <a:t>СТУДИЈЕ ФАРМАЦИЈЕ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771775" y="2276475"/>
            <a:ext cx="398938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1800"/>
              <a:t>ОСНОВИ МОРФОЛОГИЈЕ ЧОВЕКА</a:t>
            </a:r>
          </a:p>
        </p:txBody>
      </p:sp>
      <p:sp>
        <p:nvSpPr>
          <p:cNvPr id="8197" name="Rectangle 3"/>
          <p:cNvSpPr>
            <a:spLocks noGrp="1" noChangeArrowheads="1"/>
          </p:cNvSpPr>
          <p:nvPr/>
        </p:nvSpPr>
        <p:spPr bwMode="auto">
          <a:xfrm>
            <a:off x="468313" y="2351088"/>
            <a:ext cx="8229600" cy="188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/>
          </a:p>
          <a:p>
            <a:pPr algn="ctr" eaLnBrk="1" hangingPunct="1">
              <a:buFontTx/>
              <a:buNone/>
            </a:pPr>
            <a:r>
              <a:rPr lang="sr-Cyrl-RS" altLang="en-US" sz="2400"/>
              <a:t>НЕРВНИ СИСТЕМ</a:t>
            </a: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644900"/>
            <a:ext cx="3810000" cy="309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0" descr="nn"/>
          <p:cNvPicPr>
            <a:picLocks noGrp="1"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1028700"/>
            <a:ext cx="27130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1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71500" y="1643063"/>
            <a:ext cx="4824413" cy="5434012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US" sz="2200" b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n. cervicales (C1 – C8)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altLang="en-US" sz="2200" b="1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US" sz="2200" b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n. thoracici (Th1 – Th12)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altLang="en-US" sz="2200" b="1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US" sz="2200" b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n. lumbales (L1 – L5)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altLang="en-US" sz="2200" b="1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US" sz="2200" b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n. sacrales (S1 – S5)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altLang="en-US" sz="2200" b="1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US" sz="2200" b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coccygeus (Co)</a:t>
            </a:r>
            <a:endParaRPr lang="en-US" sz="2200" b="1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2" name="AutoShape 11"/>
          <p:cNvSpPr>
            <a:spLocks noChangeArrowheads="1"/>
          </p:cNvSpPr>
          <p:nvPr/>
        </p:nvSpPr>
        <p:spPr bwMode="auto">
          <a:xfrm rot="9533699">
            <a:off x="5459413" y="1789113"/>
            <a:ext cx="2027237" cy="144462"/>
          </a:xfrm>
          <a:prstGeom prst="leftArrow">
            <a:avLst>
              <a:gd name="adj1" fmla="val 50000"/>
              <a:gd name="adj2" fmla="val 350825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7413" name="AutoShape 12"/>
          <p:cNvSpPr>
            <a:spLocks noChangeArrowheads="1"/>
          </p:cNvSpPr>
          <p:nvPr/>
        </p:nvSpPr>
        <p:spPr bwMode="auto">
          <a:xfrm rot="9476603">
            <a:off x="5761038" y="2549525"/>
            <a:ext cx="1435100" cy="144463"/>
          </a:xfrm>
          <a:prstGeom prst="leftArrow">
            <a:avLst>
              <a:gd name="adj1" fmla="val 50000"/>
              <a:gd name="adj2" fmla="val 248351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7414" name="AutoShape 13"/>
          <p:cNvSpPr>
            <a:spLocks noChangeArrowheads="1"/>
          </p:cNvSpPr>
          <p:nvPr/>
        </p:nvSpPr>
        <p:spPr bwMode="auto">
          <a:xfrm rot="10494576">
            <a:off x="4932363" y="3803650"/>
            <a:ext cx="2025650" cy="146050"/>
          </a:xfrm>
          <a:prstGeom prst="leftArrow">
            <a:avLst>
              <a:gd name="adj1" fmla="val 50000"/>
              <a:gd name="adj2" fmla="val 346739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7415" name="AutoShape 14"/>
          <p:cNvSpPr>
            <a:spLocks noChangeArrowheads="1"/>
          </p:cNvSpPr>
          <p:nvPr/>
        </p:nvSpPr>
        <p:spPr bwMode="auto">
          <a:xfrm rot="10494576">
            <a:off x="4211638" y="4716463"/>
            <a:ext cx="3170237" cy="66675"/>
          </a:xfrm>
          <a:prstGeom prst="leftArrow">
            <a:avLst>
              <a:gd name="adj1" fmla="val 50000"/>
              <a:gd name="adj2" fmla="val 403054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7416" name="AutoShape 15"/>
          <p:cNvSpPr>
            <a:spLocks noChangeArrowheads="1"/>
          </p:cNvSpPr>
          <p:nvPr/>
        </p:nvSpPr>
        <p:spPr bwMode="auto">
          <a:xfrm rot="10625061">
            <a:off x="4716463" y="5635625"/>
            <a:ext cx="2520950" cy="144463"/>
          </a:xfrm>
          <a:prstGeom prst="leftArrow">
            <a:avLst>
              <a:gd name="adj1" fmla="val 50000"/>
              <a:gd name="adj2" fmla="val 436262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52413" y="260350"/>
            <a:ext cx="80660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400"/>
              <a:t>* </a:t>
            </a:r>
            <a:r>
              <a:rPr lang="sr-Cyrl-CS" altLang="en-US" sz="2400"/>
              <a:t>Из</a:t>
            </a:r>
            <a:r>
              <a:rPr lang="en-US" altLang="en-US" sz="2400"/>
              <a:t> </a:t>
            </a:r>
            <a:r>
              <a:rPr lang="sr-Cyrl-CS" altLang="en-US" sz="2400"/>
              <a:t>кичмене</a:t>
            </a:r>
            <a:r>
              <a:rPr lang="en-US" altLang="en-US" sz="2400"/>
              <a:t> </a:t>
            </a:r>
            <a:r>
              <a:rPr lang="sr-Cyrl-CS" altLang="en-US" sz="2400"/>
              <a:t>мождине</a:t>
            </a:r>
            <a:r>
              <a:rPr lang="en-US" altLang="en-US" sz="2400"/>
              <a:t> </a:t>
            </a:r>
            <a:r>
              <a:rPr lang="sr-Cyrl-CS" altLang="en-US" sz="2400"/>
              <a:t>излази</a:t>
            </a:r>
            <a:r>
              <a:rPr lang="en-US" altLang="en-US" sz="2400"/>
              <a:t> 31 </a:t>
            </a:r>
            <a:r>
              <a:rPr lang="sr-Cyrl-CS" altLang="en-US" sz="2400"/>
              <a:t>пар</a:t>
            </a:r>
            <a:r>
              <a:rPr lang="en-US" altLang="en-US" sz="2400"/>
              <a:t> </a:t>
            </a:r>
            <a:r>
              <a:rPr lang="sr-Cyrl-CS" altLang="en-US" sz="2400"/>
              <a:t>кичмених</a:t>
            </a:r>
            <a:r>
              <a:rPr lang="en-US" altLang="en-US" sz="2400"/>
              <a:t> </a:t>
            </a:r>
            <a:r>
              <a:rPr lang="sr-Cyrl-CS" altLang="en-US" sz="2400"/>
              <a:t>живаца</a:t>
            </a:r>
            <a:r>
              <a:rPr lang="en-US" altLang="en-US" sz="2400"/>
              <a:t> </a:t>
            </a:r>
            <a:br>
              <a:rPr lang="en-US" altLang="en-US" sz="2400"/>
            </a:br>
            <a:r>
              <a:rPr lang="en-US" altLang="en-US" sz="2400"/>
              <a:t> </a:t>
            </a:r>
            <a:r>
              <a:rPr lang="en-US" altLang="en-US" sz="2400" b="1"/>
              <a:t>(nervi spinales):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4000500" y="6215063"/>
            <a:ext cx="2857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400"/>
              <a:t>* Cauda equina</a:t>
            </a:r>
            <a:endParaRPr lang="sr-Latn-CS" sz="2400" b="1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 autoUpdateAnimBg="0"/>
      <p:bldP spid="17413" grpId="0" animBg="1" autoUpdateAnimBg="0"/>
      <p:bldP spid="17414" grpId="0" animBg="1" autoUpdateAnimBg="0"/>
      <p:bldP spid="17415" grpId="0" animBg="1" autoUpdateAnimBg="0"/>
      <p:bldP spid="17416" grpId="0" animBg="1" autoUpdateAnimBg="0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88" t="39375" r="22656" b="22186"/>
          <a:stretch>
            <a:fillRect/>
          </a:stretch>
        </p:blipFill>
        <p:spPr bwMode="auto">
          <a:xfrm>
            <a:off x="4000500" y="3343275"/>
            <a:ext cx="5143500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5" name="Title 1"/>
          <p:cNvSpPr>
            <a:spLocks noGrp="1"/>
          </p:cNvSpPr>
          <p:nvPr>
            <p:ph type="title" idx="4294967295"/>
          </p:nvPr>
        </p:nvSpPr>
        <p:spPr>
          <a:xfrm>
            <a:off x="500063" y="68263"/>
            <a:ext cx="8229600" cy="725487"/>
          </a:xfrm>
        </p:spPr>
        <p:txBody>
          <a:bodyPr anchor="ctr"/>
          <a:lstStyle/>
          <a:p>
            <a:r>
              <a:rPr lang="sr-Latn-CS" sz="4400" b="1" smtClean="0">
                <a:latin typeface="Constantia" panose="02030602050306030303" pitchFamily="18" charset="0"/>
              </a:rPr>
              <a:t>Nn. spinales</a:t>
            </a:r>
          </a:p>
        </p:txBody>
      </p:sp>
      <p:sp>
        <p:nvSpPr>
          <p:cNvPr id="18436" name="Content Placeholder 2"/>
          <p:cNvSpPr>
            <a:spLocks noGrp="1"/>
          </p:cNvSpPr>
          <p:nvPr>
            <p:ph idx="4294967295"/>
          </p:nvPr>
        </p:nvSpPr>
        <p:spPr>
          <a:xfrm>
            <a:off x="0" y="1055688"/>
            <a:ext cx="9144000" cy="511333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endParaRPr lang="en-US" altLang="en-US" sz="1800" smtClean="0"/>
          </a:p>
          <a:p>
            <a:pPr>
              <a:lnSpc>
                <a:spcPct val="80000"/>
              </a:lnSpc>
              <a:spcBef>
                <a:spcPts val="575"/>
              </a:spcBef>
            </a:pPr>
            <a:r>
              <a:rPr lang="en-US" altLang="en-US" sz="2000" smtClean="0"/>
              <a:t>N.spinalis</a:t>
            </a:r>
          </a:p>
          <a:p>
            <a:pPr>
              <a:lnSpc>
                <a:spcPct val="8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r>
              <a:rPr lang="en-US" altLang="en-US" sz="2000" smtClean="0"/>
              <a:t>	a) </a:t>
            </a:r>
            <a:r>
              <a:rPr lang="sr-Cyrl-RS" altLang="en-US" sz="2000" smtClean="0"/>
              <a:t>предњи корен (</a:t>
            </a:r>
            <a:r>
              <a:rPr lang="en-US" altLang="en-US" sz="2000" smtClean="0"/>
              <a:t>radix anterior</a:t>
            </a:r>
            <a:r>
              <a:rPr lang="sr-Cyrl-RS" altLang="en-US" sz="2000" smtClean="0"/>
              <a:t>)</a:t>
            </a:r>
            <a:r>
              <a:rPr lang="en-US" altLang="en-US" sz="2000" smtClean="0"/>
              <a:t> </a:t>
            </a:r>
            <a:br>
              <a:rPr lang="en-US" altLang="en-US" sz="2000" smtClean="0"/>
            </a:br>
            <a:r>
              <a:rPr lang="en-US" altLang="en-US" sz="2000" smtClean="0"/>
              <a:t>   (</a:t>
            </a:r>
            <a:r>
              <a:rPr lang="sr-Cyrl-CS" altLang="en-US" sz="2000" smtClean="0"/>
              <a:t>углавном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моторни</a:t>
            </a:r>
            <a:r>
              <a:rPr lang="en-US" altLang="en-US" sz="2000" smtClean="0"/>
              <a:t>, </a:t>
            </a:r>
            <a:r>
              <a:rPr lang="sr-Cyrl-CS" altLang="en-US" sz="2000" smtClean="0"/>
              <a:t>а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садржи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и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преганглијска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симаптичка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и</a:t>
            </a:r>
            <a:br>
              <a:rPr lang="sr-Cyrl-CS" altLang="en-US" sz="2000" smtClean="0"/>
            </a:br>
            <a:r>
              <a:rPr lang="sr-Cyrl-CS" altLang="en-US" sz="2000" smtClean="0"/>
              <a:t>    парасимпатичка влакна</a:t>
            </a:r>
            <a:r>
              <a:rPr lang="sr-Cyrl-RS" altLang="en-US" sz="2000" smtClean="0"/>
              <a:t> )</a:t>
            </a:r>
          </a:p>
          <a:p>
            <a:pPr>
              <a:lnSpc>
                <a:spcPct val="8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r>
              <a:rPr lang="sr-Cyrl-RS" altLang="en-US" sz="2000" smtClean="0"/>
              <a:t>	</a:t>
            </a:r>
            <a:r>
              <a:rPr lang="sr-Cyrl-CS" altLang="en-US" sz="2000" smtClean="0"/>
              <a:t>б</a:t>
            </a:r>
            <a:r>
              <a:rPr lang="en-US" altLang="en-US" sz="2000" smtClean="0"/>
              <a:t>) </a:t>
            </a:r>
            <a:r>
              <a:rPr lang="sr-Cyrl-RS" altLang="en-US" sz="2000" smtClean="0"/>
              <a:t>задњи корен</a:t>
            </a:r>
            <a:r>
              <a:rPr lang="en-US" altLang="en-US" sz="2000" smtClean="0"/>
              <a:t> </a:t>
            </a:r>
            <a:r>
              <a:rPr lang="sr-Cyrl-RS" altLang="en-US" sz="2000" smtClean="0"/>
              <a:t>(</a:t>
            </a:r>
            <a:r>
              <a:rPr lang="en-US" altLang="en-US" sz="2000" smtClean="0"/>
              <a:t>radix posterior</a:t>
            </a:r>
            <a:r>
              <a:rPr lang="sr-Cyrl-RS" altLang="en-US" sz="2000" smtClean="0"/>
              <a:t>)</a:t>
            </a:r>
            <a:r>
              <a:rPr lang="sr-Cyrl-CS" altLang="en-US" sz="2000" smtClean="0"/>
              <a:t/>
            </a:r>
            <a:br>
              <a:rPr lang="sr-Cyrl-CS" altLang="en-US" sz="2000" smtClean="0"/>
            </a:br>
            <a:r>
              <a:rPr lang="sr-Cyrl-CS" altLang="en-US" sz="2000" smtClean="0"/>
              <a:t>   </a:t>
            </a:r>
            <a:r>
              <a:rPr lang="en-US" altLang="en-US" sz="2000" smtClean="0"/>
              <a:t>(</a:t>
            </a:r>
            <a:r>
              <a:rPr lang="sr-Cyrl-CS" altLang="en-US" sz="2000" smtClean="0"/>
              <a:t>углавном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сензитивни</a:t>
            </a:r>
            <a:r>
              <a:rPr lang="en-US" altLang="en-US" sz="2000" smtClean="0"/>
              <a:t>)</a:t>
            </a:r>
            <a:r>
              <a:rPr lang="sr-Cyrl-CS" altLang="en-US" sz="2000" smtClean="0"/>
              <a:t>; садржи</a:t>
            </a:r>
            <a:r>
              <a:rPr lang="en-US" altLang="en-US" sz="2000" smtClean="0"/>
              <a:t> ganglion spinale</a:t>
            </a:r>
            <a:r>
              <a:rPr lang="sr-Cyrl-CS" altLang="en-US" sz="2000" smtClean="0"/>
              <a:t/>
            </a:r>
            <a:br>
              <a:rPr lang="sr-Cyrl-CS" altLang="en-US" sz="2000" smtClean="0"/>
            </a:br>
            <a:endParaRPr lang="en-US" altLang="en-US" sz="2000" smtClean="0"/>
          </a:p>
          <a:p>
            <a:pPr>
              <a:lnSpc>
                <a:spcPct val="8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r>
              <a:rPr lang="sr-Cyrl-CS" altLang="en-US" sz="2000" smtClean="0"/>
              <a:t>Спајањем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два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корена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н</a:t>
            </a:r>
            <a:r>
              <a:rPr lang="en-US" altLang="en-US" sz="2000" smtClean="0"/>
              <a:t>a</a:t>
            </a:r>
            <a:r>
              <a:rPr lang="sr-Cyrl-CS" altLang="en-US" sz="2000" smtClean="0"/>
              <a:t>ст</a:t>
            </a:r>
            <a:r>
              <a:rPr lang="en-US" altLang="en-US" sz="2000" smtClean="0"/>
              <a:t>a</a:t>
            </a:r>
            <a:r>
              <a:rPr lang="sr-Cyrl-CS" altLang="en-US" sz="2000" smtClean="0"/>
              <a:t>је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ст</a:t>
            </a:r>
            <a:r>
              <a:rPr lang="en-US" altLang="en-US" sz="2000" smtClean="0"/>
              <a:t>a</a:t>
            </a:r>
            <a:r>
              <a:rPr lang="sr-Cyrl-CS" altLang="en-US" sz="2000" smtClean="0"/>
              <a:t>бло</a:t>
            </a:r>
            <a:r>
              <a:rPr lang="en-US" altLang="en-US" sz="2000" smtClean="0"/>
              <a:t> -</a:t>
            </a:r>
            <a:br>
              <a:rPr lang="en-US" altLang="en-US" sz="2000" smtClean="0"/>
            </a:br>
            <a:r>
              <a:rPr lang="en-US" altLang="en-US" sz="2000" smtClean="0"/>
              <a:t>truncus n. spinalis, </a:t>
            </a:r>
            <a:r>
              <a:rPr lang="sr-Cyrl-CS" altLang="en-US" sz="2000" smtClean="0"/>
              <a:t>које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се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у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пределу</a:t>
            </a:r>
            <a:r>
              <a:rPr lang="en-US" altLang="en-US" sz="2000" smtClean="0"/>
              <a:t/>
            </a:r>
            <a:br>
              <a:rPr lang="en-US" altLang="en-US" sz="2000" smtClean="0"/>
            </a:br>
            <a:r>
              <a:rPr lang="en-US" altLang="en-US" sz="2000" smtClean="0"/>
              <a:t>foramen intervertebrale </a:t>
            </a:r>
            <a:r>
              <a:rPr lang="sr-Cyrl-CS" altLang="en-US" sz="2000" smtClean="0"/>
              <a:t>дели</a:t>
            </a:r>
            <a:r>
              <a:rPr lang="en-US" altLang="en-US" sz="2000" smtClean="0"/>
              <a:t> </a:t>
            </a:r>
            <a:r>
              <a:rPr lang="sr-Cyrl-CS" altLang="en-US" sz="2000" smtClean="0"/>
              <a:t>на</a:t>
            </a:r>
            <a:r>
              <a:rPr lang="en-US" altLang="en-US" sz="2000" smtClean="0"/>
              <a:t> 4 </a:t>
            </a:r>
            <a:r>
              <a:rPr lang="sr-Cyrl-CS" altLang="en-US" sz="2000" smtClean="0"/>
              <a:t>гране</a:t>
            </a:r>
            <a:r>
              <a:rPr lang="en-US" altLang="en-US" sz="2000" smtClean="0"/>
              <a:t>:</a:t>
            </a:r>
          </a:p>
          <a:p>
            <a:pPr>
              <a:lnSpc>
                <a:spcPct val="8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US" altLang="en-US" sz="2000" b="1" smtClean="0">
                <a:solidFill>
                  <a:srgbClr val="14425D"/>
                </a:solidFill>
              </a:rPr>
              <a:t>r. anterior  </a:t>
            </a:r>
            <a:endParaRPr lang="en-US" altLang="en-US" sz="2000" u="sng" smtClean="0">
              <a:solidFill>
                <a:srgbClr val="14425D"/>
              </a:solidFill>
            </a:endParaRPr>
          </a:p>
          <a:p>
            <a:pPr>
              <a:lnSpc>
                <a:spcPct val="8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US" altLang="en-US" sz="2000" b="1" smtClean="0">
                <a:solidFill>
                  <a:srgbClr val="14425D"/>
                </a:solidFill>
              </a:rPr>
              <a:t>r. posterior </a:t>
            </a:r>
            <a:endParaRPr lang="en-US" altLang="en-US" sz="2000" u="sng" smtClean="0">
              <a:solidFill>
                <a:srgbClr val="14425D"/>
              </a:solidFill>
            </a:endParaRPr>
          </a:p>
          <a:p>
            <a:pPr>
              <a:lnSpc>
                <a:spcPct val="8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US" altLang="en-US" sz="2000" b="1" smtClean="0">
                <a:solidFill>
                  <a:srgbClr val="14425D"/>
                </a:solidFill>
              </a:rPr>
              <a:t>r. meningeus</a:t>
            </a:r>
            <a:endParaRPr lang="en-US" altLang="en-US" sz="2000" smtClean="0">
              <a:solidFill>
                <a:srgbClr val="14425D"/>
              </a:solidFill>
            </a:endParaRPr>
          </a:p>
          <a:p>
            <a:pPr>
              <a:lnSpc>
                <a:spcPct val="8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US" altLang="en-US" sz="2000" b="1" smtClean="0">
                <a:solidFill>
                  <a:srgbClr val="14425D"/>
                </a:solidFill>
              </a:rPr>
              <a:t>rr. communicantes:</a:t>
            </a:r>
            <a:endParaRPr lang="en-US" altLang="en-US" sz="2000" smtClean="0">
              <a:solidFill>
                <a:srgbClr val="14425D"/>
              </a:solidFill>
            </a:endParaRPr>
          </a:p>
          <a:p>
            <a:pPr>
              <a:lnSpc>
                <a:spcPct val="8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r>
              <a:rPr lang="en-US" altLang="en-US" sz="2000" smtClean="0"/>
              <a:t>	            - rr. communicantes albi</a:t>
            </a:r>
            <a:br>
              <a:rPr lang="en-US" altLang="en-US" sz="2000" smtClean="0"/>
            </a:br>
            <a:r>
              <a:rPr lang="en-US" altLang="en-US" sz="2000" smtClean="0"/>
              <a:t>            - rr. communicantes grisei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 idx="4294967295"/>
          </p:nvPr>
        </p:nvSpPr>
        <p:spPr>
          <a:xfrm>
            <a:off x="500063" y="928688"/>
            <a:ext cx="8229600" cy="725487"/>
          </a:xfrm>
        </p:spPr>
        <p:txBody>
          <a:bodyPr anchor="ctr"/>
          <a:lstStyle/>
          <a:p>
            <a:r>
              <a:rPr lang="sr-Latn-CS" b="1" smtClean="0">
                <a:latin typeface="Constantia" panose="02030602050306030303" pitchFamily="18" charset="0"/>
              </a:rPr>
              <a:t>Nn. spinales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4294967295"/>
          </p:nvPr>
        </p:nvSpPr>
        <p:spPr>
          <a:xfrm>
            <a:off x="0" y="1484313"/>
            <a:ext cx="9144000" cy="4681537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endParaRPr lang="en-US" altLang="en-US" sz="2200" dirty="0" smtClean="0"/>
          </a:p>
          <a:p>
            <a:pPr>
              <a:lnSpc>
                <a:spcPct val="90000"/>
              </a:lnSpc>
              <a:spcBef>
                <a:spcPts val="575"/>
              </a:spcBef>
            </a:pPr>
            <a:r>
              <a:rPr lang="sr-Cyrl-RS" altLang="en-US" sz="2000" dirty="0" smtClean="0"/>
              <a:t>Предње гране (</a:t>
            </a:r>
            <a:r>
              <a:rPr lang="en-GB" altLang="en-US" sz="2000" dirty="0" smtClean="0"/>
              <a:t>rami </a:t>
            </a:r>
            <a:r>
              <a:rPr lang="en-GB" altLang="en-US" sz="2000" dirty="0" err="1" smtClean="0"/>
              <a:t>anteriores</a:t>
            </a:r>
            <a:r>
              <a:rPr lang="en-GB" altLang="en-US" sz="2000" dirty="0" smtClean="0"/>
              <a:t>) </a:t>
            </a:r>
            <a:r>
              <a:rPr lang="sr-Cyrl-RS" altLang="en-US" sz="2000" dirty="0" smtClean="0"/>
              <a:t>кичмених живаца граде</a:t>
            </a:r>
            <a:r>
              <a:rPr lang="en-GB" altLang="en-US" sz="2000" dirty="0" smtClean="0"/>
              <a:t>:</a:t>
            </a:r>
          </a:p>
          <a:p>
            <a:pPr>
              <a:lnSpc>
                <a:spcPct val="9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smtClean="0"/>
              <a:t>plexus </a:t>
            </a:r>
            <a:r>
              <a:rPr lang="en-GB" altLang="en-US" sz="2000" dirty="0" err="1" smtClean="0"/>
              <a:t>cervicalis</a:t>
            </a:r>
            <a:r>
              <a:rPr lang="en-GB" altLang="en-US" sz="2000" dirty="0" smtClean="0"/>
              <a:t> (C1-C4)</a:t>
            </a: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smtClean="0"/>
              <a:t>plexus brachialis (C5-Th1)</a:t>
            </a: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err="1" smtClean="0"/>
              <a:t>nn</a:t>
            </a:r>
            <a:r>
              <a:rPr lang="en-GB" altLang="en-US" sz="2000" dirty="0" smtClean="0"/>
              <a:t>. </a:t>
            </a:r>
            <a:r>
              <a:rPr lang="en-GB" altLang="en-US" sz="2000" dirty="0" err="1" smtClean="0"/>
              <a:t>intercostales</a:t>
            </a:r>
            <a:r>
              <a:rPr lang="en-GB" altLang="en-US" sz="2000" dirty="0" smtClean="0"/>
              <a:t> (Th1-Th11) </a:t>
            </a:r>
            <a:r>
              <a:rPr lang="sr-Cyrl-RS" altLang="en-US" sz="2000" dirty="0" smtClean="0"/>
              <a:t>и </a:t>
            </a:r>
            <a:br>
              <a:rPr lang="sr-Cyrl-RS" altLang="en-US" sz="2000" dirty="0" smtClean="0"/>
            </a:br>
            <a:r>
              <a:rPr lang="en-GB" altLang="en-US" sz="2000" dirty="0" err="1" smtClean="0"/>
              <a:t>n.subcostalis</a:t>
            </a:r>
            <a:r>
              <a:rPr lang="sr-Cyrl-RS" altLang="en-US" sz="2000" dirty="0" smtClean="0"/>
              <a:t> (</a:t>
            </a:r>
            <a:r>
              <a:rPr lang="en-GB" altLang="en-US" sz="2000" dirty="0" smtClean="0"/>
              <a:t>Th12)</a:t>
            </a: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smtClean="0"/>
              <a:t>plexus </a:t>
            </a:r>
            <a:r>
              <a:rPr lang="en-GB" altLang="en-US" sz="2000" dirty="0" err="1" smtClean="0"/>
              <a:t>lumbalis</a:t>
            </a:r>
            <a:r>
              <a:rPr lang="en-GB" altLang="en-US" sz="2000" dirty="0" smtClean="0"/>
              <a:t> (L1-L</a:t>
            </a:r>
            <a:r>
              <a:rPr lang="sr-Cyrl-RS" altLang="en-US" sz="2000" dirty="0" smtClean="0"/>
              <a:t>4</a:t>
            </a:r>
            <a:r>
              <a:rPr lang="en-GB" altLang="en-US" sz="2000" dirty="0" smtClean="0"/>
              <a:t>)</a:t>
            </a:r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smtClean="0"/>
              <a:t> plexus </a:t>
            </a:r>
            <a:r>
              <a:rPr lang="en-GB" altLang="en-US" sz="2000" dirty="0" err="1" smtClean="0"/>
              <a:t>sacralis</a:t>
            </a:r>
            <a:r>
              <a:rPr lang="en-GB" altLang="en-US" sz="2000" dirty="0" smtClean="0"/>
              <a:t> (L4-S3)</a:t>
            </a:r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smtClean="0"/>
              <a:t> plexus </a:t>
            </a:r>
            <a:r>
              <a:rPr lang="en-GB" altLang="en-US" sz="2000" dirty="0" err="1" smtClean="0"/>
              <a:t>pudendus</a:t>
            </a:r>
            <a:r>
              <a:rPr lang="en-GB" altLang="en-US" sz="2000" dirty="0" smtClean="0"/>
              <a:t> (S4, S5)</a:t>
            </a:r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</a:pPr>
            <a:r>
              <a:rPr lang="sr-Cyrl-RS" altLang="en-US" sz="2000" dirty="0" smtClean="0"/>
              <a:t>Зад</a:t>
            </a:r>
            <a:r>
              <a:rPr lang="en-GB" altLang="en-US" sz="2000" dirty="0" err="1" smtClean="0"/>
              <a:t>ње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гране</a:t>
            </a:r>
            <a:r>
              <a:rPr lang="en-GB" altLang="en-US" sz="2000" dirty="0" smtClean="0"/>
              <a:t> (rami </a:t>
            </a:r>
            <a:r>
              <a:rPr lang="en-GB" altLang="en-US" sz="2000" dirty="0" err="1" smtClean="0"/>
              <a:t>posteriores</a:t>
            </a:r>
            <a:r>
              <a:rPr lang="en-GB" altLang="en-US" sz="2000" dirty="0" smtClean="0"/>
              <a:t>) </a:t>
            </a:r>
            <a:r>
              <a:rPr lang="en-GB" altLang="en-US" sz="2000" dirty="0" err="1" smtClean="0"/>
              <a:t>кичмених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жива</a:t>
            </a:r>
            <a:r>
              <a:rPr lang="sr-Cyrl-RS" altLang="en-US" sz="2000" dirty="0" smtClean="0"/>
              <a:t>ца</a:t>
            </a:r>
          </a:p>
          <a:p>
            <a:pPr>
              <a:lnSpc>
                <a:spcPct val="9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r>
              <a:rPr lang="sr-Cyrl-RS" altLang="en-US" sz="2000" dirty="0" smtClean="0"/>
              <a:t>	инервишу кожу и мишиће задње стране врата и леђа</a:t>
            </a: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None/>
            </a:pPr>
            <a:endParaRPr lang="en-GB" altLang="en-US" sz="2000" dirty="0" smtClean="0"/>
          </a:p>
        </p:txBody>
      </p:sp>
      <p:pic>
        <p:nvPicPr>
          <p:cNvPr id="19460" name="Picture 7" descr="scan0037a copy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388" y="2279650"/>
            <a:ext cx="2106612" cy="438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6408738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sr-Cyrl-RS" altLang="en-US" smtClean="0"/>
              <a:t>1) </a:t>
            </a:r>
            <a:r>
              <a:rPr lang="en-GB" altLang="en-US" smtClean="0"/>
              <a:t>plexus cervicalis (C1-C4)</a:t>
            </a:r>
            <a:br>
              <a:rPr lang="en-GB" altLang="en-US" smtClean="0"/>
            </a:br>
            <a:r>
              <a:rPr lang="sr-Cyrl-RS" altLang="en-US" sz="2000" smtClean="0"/>
              <a:t>  - сензитивне гране: кожа предњег и бочног дела врата и горњег</a:t>
            </a:r>
          </a:p>
          <a:p>
            <a:pPr>
              <a:buFont typeface="Wingdings 2" panose="05020102010507070707" pitchFamily="18" charset="2"/>
              <a:buNone/>
            </a:pPr>
            <a:r>
              <a:rPr lang="sr-Cyrl-RS" altLang="en-US" sz="2000" smtClean="0"/>
              <a:t>         дела грудног коша</a:t>
            </a:r>
          </a:p>
          <a:p>
            <a:pPr>
              <a:buFont typeface="Wingdings 2" panose="05020102010507070707" pitchFamily="18" charset="2"/>
              <a:buNone/>
            </a:pPr>
            <a:r>
              <a:rPr lang="sr-Cyrl-RS" altLang="en-US" sz="2000" smtClean="0"/>
              <a:t>	  - моторне гране: мишиће врата и пречагу (</a:t>
            </a:r>
            <a:r>
              <a:rPr lang="en-GB" altLang="en-US" sz="2000" smtClean="0"/>
              <a:t>diaphragma), </a:t>
            </a:r>
            <a:r>
              <a:rPr lang="sr-Cyrl-RS" altLang="en-US" sz="2000" smtClean="0"/>
              <a:t>коју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sr-Cyrl-RS" altLang="en-US" sz="2000" smtClean="0"/>
              <a:t>         инервише </a:t>
            </a:r>
            <a:r>
              <a:rPr lang="en-GB" altLang="en-US" sz="2000" smtClean="0"/>
              <a:t>n. phrenicus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GB" altLang="en-US" smtClean="0"/>
              <a:t>2)</a:t>
            </a:r>
            <a:r>
              <a:rPr lang="sr-Cyrl-RS" altLang="en-US" sz="2000" smtClean="0"/>
              <a:t> </a:t>
            </a:r>
            <a:r>
              <a:rPr lang="en-GB" altLang="en-US" smtClean="0"/>
              <a:t>plexus brachialis (C5-Th1)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GB" altLang="en-US" sz="2000" smtClean="0"/>
              <a:t>	  - </a:t>
            </a:r>
            <a:r>
              <a:rPr lang="sr-Cyrl-RS" altLang="en-US" sz="2000" smtClean="0"/>
              <a:t>бочне гране: кожа и мишићи раменог појаса</a:t>
            </a:r>
          </a:p>
          <a:p>
            <a:pPr>
              <a:buFont typeface="Wingdings 2" panose="05020102010507070707" pitchFamily="18" charset="2"/>
              <a:buNone/>
            </a:pPr>
            <a:r>
              <a:rPr lang="sr-Cyrl-RS" altLang="en-US" sz="2000" smtClean="0"/>
              <a:t>	  - завршне гране: кожа и мишићи руке</a:t>
            </a:r>
            <a:br>
              <a:rPr lang="sr-Cyrl-RS" altLang="en-US" sz="2000" smtClean="0"/>
            </a:br>
            <a:r>
              <a:rPr lang="sr-Cyrl-RS" altLang="en-US" sz="2000" smtClean="0"/>
              <a:t>	- </a:t>
            </a:r>
            <a:r>
              <a:rPr lang="en-GB" altLang="en-US" sz="2000" smtClean="0"/>
              <a:t>n. musculocutaneus</a:t>
            </a:r>
            <a:br>
              <a:rPr lang="en-GB" altLang="en-US" sz="2000" smtClean="0"/>
            </a:br>
            <a:r>
              <a:rPr lang="en-GB" altLang="en-US" sz="2000" smtClean="0"/>
              <a:t>	- n. medianus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GB" altLang="en-US" sz="2000" smtClean="0"/>
              <a:t>		- n. ulnaris</a:t>
            </a:r>
            <a:br>
              <a:rPr lang="en-GB" altLang="en-US" sz="2000" smtClean="0"/>
            </a:br>
            <a:r>
              <a:rPr lang="en-GB" altLang="en-US" sz="2000" smtClean="0"/>
              <a:t>	- n. cutaneus brachi medialis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GB" altLang="en-US" sz="2000" smtClean="0"/>
              <a:t>		- n. cutaneus antebrachi medialis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GB" altLang="en-US" sz="2000" smtClean="0"/>
              <a:t>		- n. radialis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GB" altLang="en-US" sz="2000" smtClean="0"/>
              <a:t>		- n. axillaris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GB" altLang="en-US" smtClean="0"/>
              <a:t>3</a:t>
            </a:r>
            <a:r>
              <a:rPr lang="sr-Cyrl-RS" altLang="en-US" smtClean="0"/>
              <a:t>) </a:t>
            </a:r>
            <a:r>
              <a:rPr lang="en-GB" altLang="en-US" smtClean="0"/>
              <a:t>nn. intercostales (Th1-Th11) </a:t>
            </a:r>
            <a:r>
              <a:rPr lang="sr-Cyrl-RS" altLang="en-US" smtClean="0"/>
              <a:t>и </a:t>
            </a:r>
            <a:r>
              <a:rPr lang="en-GB" altLang="en-US" smtClean="0"/>
              <a:t>n. subcostalis (Th12)</a:t>
            </a:r>
            <a:br>
              <a:rPr lang="en-GB" altLang="en-US" smtClean="0"/>
            </a:br>
            <a:r>
              <a:rPr lang="sr-Cyrl-RS" altLang="en-US" sz="2000" smtClean="0"/>
              <a:t>  - кожа и мишићи зидова грудног коша и трбуха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88913"/>
            <a:ext cx="8507413" cy="6624637"/>
          </a:xfrm>
        </p:spPr>
        <p:txBody>
          <a:bodyPr/>
          <a:lstStyle/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mtClean="0"/>
              <a:t>4)</a:t>
            </a:r>
            <a:r>
              <a:rPr lang="sr-Cyrl-RS" altLang="en-US" sz="2000" smtClean="0"/>
              <a:t> </a:t>
            </a:r>
            <a:r>
              <a:rPr lang="en-GB" altLang="en-US" smtClean="0"/>
              <a:t>plexus lumbalis (L1-L4)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smtClean="0"/>
              <a:t>	  - </a:t>
            </a:r>
            <a:r>
              <a:rPr lang="sr-Cyrl-RS" altLang="en-US" sz="2000" smtClean="0"/>
              <a:t>бочне гране: бедрени и абдоминални мишићи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sr-Cyrl-RS" altLang="en-US" sz="2000" smtClean="0"/>
              <a:t>	  - завршне гране: кожа и мишићи абдомена, предње и унутрашње 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sr-Cyrl-RS" altLang="en-US" sz="2000" smtClean="0"/>
              <a:t>         стране бута, кожа унутрашње стране потколенице</a:t>
            </a:r>
            <a:br>
              <a:rPr lang="sr-Cyrl-RS" altLang="en-US" sz="2000" smtClean="0"/>
            </a:br>
            <a:r>
              <a:rPr lang="sr-Cyrl-RS" altLang="en-US" sz="2000" smtClean="0"/>
              <a:t>	- </a:t>
            </a:r>
            <a:r>
              <a:rPr lang="en-GB" altLang="en-US" sz="2000" smtClean="0"/>
              <a:t>n. iliohypogastricus</a:t>
            </a:r>
            <a:br>
              <a:rPr lang="en-GB" altLang="en-US" sz="2000" smtClean="0"/>
            </a:br>
            <a:r>
              <a:rPr lang="en-GB" altLang="en-US" sz="2000" smtClean="0"/>
              <a:t>	- n. ilioinguinalis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smtClean="0"/>
              <a:t>		- n. genitofemoralis</a:t>
            </a:r>
            <a:br>
              <a:rPr lang="en-GB" altLang="en-US" sz="2000" smtClean="0"/>
            </a:br>
            <a:r>
              <a:rPr lang="en-GB" altLang="en-US" sz="2000" smtClean="0"/>
              <a:t>	- n. cutaneus femoris lateralis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smtClean="0"/>
              <a:t>		- n. femoralis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smtClean="0"/>
              <a:t>		- n. obturatoris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mtClean="0"/>
              <a:t>5) plexus sacralis (L4-S3)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smtClean="0"/>
              <a:t>	 - </a:t>
            </a:r>
            <a:r>
              <a:rPr lang="sr-Cyrl-RS" altLang="en-US" sz="2000" smtClean="0"/>
              <a:t>бочне гране: бедрени мишићи</a:t>
            </a:r>
            <a:r>
              <a:rPr lang="en-GB" altLang="en-US" sz="2000" smtClean="0"/>
              <a:t>, </a:t>
            </a:r>
            <a:r>
              <a:rPr lang="sr-Cyrl-RS" altLang="en-US" sz="2000" smtClean="0"/>
              <a:t>кожа задње стране бута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sr-Cyrl-RS" altLang="en-US" sz="2000" smtClean="0"/>
              <a:t>		- </a:t>
            </a:r>
            <a:r>
              <a:rPr lang="en-GB" altLang="en-US" sz="2000" smtClean="0"/>
              <a:t>n. gluteus superior</a:t>
            </a:r>
            <a:br>
              <a:rPr lang="en-GB" altLang="en-US" sz="2000" smtClean="0"/>
            </a:br>
            <a:r>
              <a:rPr lang="en-GB" altLang="en-US" sz="2000" smtClean="0"/>
              <a:t>	- n. gluteus inferior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smtClean="0"/>
              <a:t>		- n. cutaneus femoris posterior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smtClean="0"/>
              <a:t>     - </a:t>
            </a:r>
            <a:r>
              <a:rPr lang="sr-Cyrl-RS" altLang="en-US" sz="2000" smtClean="0"/>
              <a:t>завршна грана: мишићи задње стране бута, потколенице и стопала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sr-Cyrl-RS" altLang="en-US" sz="2000" smtClean="0"/>
              <a:t>	   кожа потколенице и стопала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sr-Cyrl-RS" altLang="en-US" sz="2000" smtClean="0"/>
              <a:t>		- </a:t>
            </a:r>
            <a:r>
              <a:rPr lang="en-GB" altLang="en-US" sz="2000" smtClean="0"/>
              <a:t>n. ischiadicus: - n. tibialis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smtClean="0"/>
              <a:t>				- n. peroneus communis s. fibularis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mtClean="0"/>
              <a:t>6) plexus pudendus (S4-S5)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smtClean="0"/>
              <a:t>	- </a:t>
            </a:r>
            <a:r>
              <a:rPr lang="sr-Cyrl-RS" altLang="en-US" sz="2000" smtClean="0"/>
              <a:t>инервација зидова карличне дупље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sr-Latn-CS" altLang="en-US" sz="1800" smtClean="0"/>
              <a:t>K</a:t>
            </a:r>
            <a:r>
              <a:rPr lang="sr-Cyrl-CS" altLang="en-US" sz="1800" smtClean="0"/>
              <a:t>ичмена мождина</a:t>
            </a:r>
            <a:endParaRPr lang="en-US" altLang="en-US" sz="1800" smtClean="0"/>
          </a:p>
        </p:txBody>
      </p:sp>
      <p:pic>
        <p:nvPicPr>
          <p:cNvPr id="22531" name="Picture 3" descr="new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952500"/>
            <a:ext cx="894397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Oval 3"/>
          <p:cNvSpPr>
            <a:spLocks noChangeArrowheads="1"/>
          </p:cNvSpPr>
          <p:nvPr/>
        </p:nvSpPr>
        <p:spPr bwMode="auto">
          <a:xfrm>
            <a:off x="0" y="2071688"/>
            <a:ext cx="928688" cy="642937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sr-Latn-CS" altLang="en-US" sz="1800">
              <a:solidFill>
                <a:srgbClr val="FFFFFF"/>
              </a:solidFill>
            </a:endParaRPr>
          </a:p>
        </p:txBody>
      </p:sp>
      <p:sp>
        <p:nvSpPr>
          <p:cNvPr id="22533" name="Rectangle 2"/>
          <p:cNvSpPr>
            <a:spLocks noGrp="1" noChangeArrowheads="1"/>
          </p:cNvSpPr>
          <p:nvPr/>
        </p:nvSpPr>
        <p:spPr bwMode="auto">
          <a:xfrm>
            <a:off x="2000250" y="66675"/>
            <a:ext cx="535781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bIns="0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187450"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1462088"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4400">
                <a:solidFill>
                  <a:schemeClr val="tx2"/>
                </a:solidFill>
              </a:rPr>
              <a:t>Ganglion spinale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t="3270" r="37685" b="37993"/>
          <a:stretch>
            <a:fillRect/>
          </a:stretch>
        </p:blipFill>
        <p:spPr bwMode="auto">
          <a:xfrm>
            <a:off x="611188" y="357188"/>
            <a:ext cx="8004175" cy="641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Oval 2"/>
          <p:cNvSpPr>
            <a:spLocks noChangeArrowheads="1"/>
          </p:cNvSpPr>
          <p:nvPr/>
        </p:nvSpPr>
        <p:spPr bwMode="auto">
          <a:xfrm>
            <a:off x="3429000" y="3071813"/>
            <a:ext cx="928688" cy="642937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sr-Latn-CS" altLang="en-US" sz="1800">
              <a:solidFill>
                <a:srgbClr val="FFFFFF"/>
              </a:solidFill>
            </a:endParaRPr>
          </a:p>
        </p:txBody>
      </p:sp>
      <p:sp>
        <p:nvSpPr>
          <p:cNvPr id="23556" name="Oval 3"/>
          <p:cNvSpPr>
            <a:spLocks noChangeArrowheads="1"/>
          </p:cNvSpPr>
          <p:nvPr/>
        </p:nvSpPr>
        <p:spPr bwMode="auto">
          <a:xfrm>
            <a:off x="3286125" y="4000500"/>
            <a:ext cx="928688" cy="642938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sr-Latn-CS" altLang="en-US" sz="1800">
              <a:solidFill>
                <a:srgbClr val="FFFFFF"/>
              </a:solidFill>
            </a:endParaRPr>
          </a:p>
        </p:txBody>
      </p:sp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1214438" y="1000125"/>
            <a:ext cx="1463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Cyrl-CS" altLang="en-US" sz="1800" b="1">
                <a:latin typeface="Arial" panose="020B0604020202020204" pitchFamily="34" charset="0"/>
              </a:rPr>
              <a:t>Ганглиони</a:t>
            </a: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Cyrl-CS" altLang="en-US" sz="1800" b="1">
                <a:latin typeface="Arial" panose="020B0604020202020204" pitchFamily="34" charset="0"/>
              </a:rPr>
              <a:t>главе</a:t>
            </a:r>
            <a:endParaRPr lang="sr-Latn-CS" altLang="en-US" sz="1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2938" y="1143000"/>
            <a:ext cx="8229600" cy="504825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500" b="1" i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Функционална</a:t>
            </a:r>
            <a:r>
              <a:rPr lang="en-U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подела</a:t>
            </a:r>
            <a:r>
              <a:rPr lang="en-U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нервног</a:t>
            </a:r>
            <a:r>
              <a:rPr lang="en-U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система</a:t>
            </a:r>
            <a:endParaRPr lang="en-US" sz="2500" b="1" smtClean="0">
              <a:solidFill>
                <a:srgbClr val="B45F0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2071688"/>
            <a:ext cx="4716463" cy="35893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sr-Cyrl-CS" altLang="en-US" sz="2000" b="1" i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Соматски</a:t>
            </a:r>
            <a:r>
              <a:rPr lang="en-US" altLang="en-US" sz="2000" b="1" i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(</a:t>
            </a:r>
            <a:r>
              <a:rPr lang="sr-Cyrl-CS" altLang="en-US" sz="2000" b="1" i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анимални</a:t>
            </a:r>
            <a:r>
              <a:rPr lang="en-US" altLang="en-US" sz="2000" b="1" i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):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-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Успоставља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везу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организма</a:t>
            </a:r>
            <a:endParaRPr lang="en-US" alt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са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спољашњом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средином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;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-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Прима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спољашње</a:t>
            </a:r>
            <a: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надражаје</a:t>
            </a:r>
            <a: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/>
            </a:r>
            <a:b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</a:b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и</a:t>
            </a:r>
            <a: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реагује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на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њих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;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-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Делује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под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утицајем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воље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и</a:t>
            </a:r>
            <a:endParaRPr lang="en-US" alt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свести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човека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.</a:t>
            </a:r>
            <a:endParaRPr 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24580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56100" y="2071688"/>
            <a:ext cx="4787900" cy="45180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sr-Cyrl-CS" altLang="en-US" sz="2000" b="1" i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Вегетативни</a:t>
            </a:r>
            <a:r>
              <a:rPr lang="en-US" altLang="en-US" sz="2000" b="1" i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(</a:t>
            </a:r>
            <a:r>
              <a:rPr lang="sr-Cyrl-CS" altLang="en-US" sz="2000" b="1" i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аутономни</a:t>
            </a:r>
            <a:r>
              <a:rPr lang="en-US" altLang="en-US" sz="2000" b="1" i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):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-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Уз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садејство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ендокриних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жлезда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,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регулише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све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битне</a:t>
            </a:r>
            <a:endParaRPr lang="en-US" alt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функције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унутрашњих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органа</a:t>
            </a:r>
            <a:endParaRPr lang="en-US" alt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(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дисање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,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варење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,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рад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срца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и</a:t>
            </a:r>
            <a:endParaRPr lang="en-US" alt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крвних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судова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,</a:t>
            </a:r>
            <a: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метаболизам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);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-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Делује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без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утицаја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воље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и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свести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човека</a:t>
            </a: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  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      * </a:t>
            </a:r>
            <a:r>
              <a:rPr lang="en-US" altLang="en-US" sz="2000" b="1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PARS SYMPATHICUS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i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        * PARS PARASYMPATICUS</a:t>
            </a:r>
            <a:endParaRPr lang="en-US" sz="2000" b="1" i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1341438"/>
            <a:ext cx="8713788" cy="5183187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sr-Cyrl-C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АУТОНОМНИ</a:t>
            </a: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 (</a:t>
            </a:r>
            <a:r>
              <a:rPr lang="sr-Cyrl-C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ВЕГЕТАТИВНИ</a:t>
            </a: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НЕРВНИ</a:t>
            </a: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СИСТЕМ</a:t>
            </a: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)</a:t>
            </a:r>
          </a:p>
          <a:p>
            <a:pPr marL="609600" indent="-609600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/>
            </a:r>
            <a:b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</a:br>
            <a:r>
              <a:rPr lang="en-US" altLang="en-US" sz="2000" smtClean="0">
                <a:solidFill>
                  <a:schemeClr val="tx2"/>
                </a:solidFill>
                <a:latin typeface="Constantia" panose="02030602050306030303" pitchFamily="18" charset="0"/>
              </a:rPr>
              <a:t>a)</a:t>
            </a: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симпатикус</a:t>
            </a: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 (pars sympathica)</a:t>
            </a:r>
            <a:b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</a:b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/>
            </a:r>
            <a:b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</a:b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	</a:t>
            </a:r>
            <a:r>
              <a:rPr lang="en-US" altLang="en-US" sz="2400" smtClean="0">
                <a:latin typeface="Constantia" panose="02030602050306030303" pitchFamily="18" charset="0"/>
              </a:rPr>
              <a:t>- </a:t>
            </a:r>
            <a:r>
              <a:rPr lang="sr-Cyrl-CS" altLang="en-US" sz="2400" u="sng" smtClean="0">
                <a:latin typeface="Constantia" panose="02030602050306030303" pitchFamily="18" charset="0"/>
              </a:rPr>
              <a:t>симпатички</a:t>
            </a:r>
            <a:r>
              <a:rPr lang="en-US" altLang="en-US" sz="2400" u="sng" smtClean="0">
                <a:latin typeface="Constantia" panose="02030602050306030303" pitchFamily="18" charset="0"/>
              </a:rPr>
              <a:t> </a:t>
            </a:r>
            <a:r>
              <a:rPr lang="sr-Cyrl-CS" altLang="en-US" sz="2400" u="sng" smtClean="0">
                <a:latin typeface="Constantia" panose="02030602050306030303" pitchFamily="18" charset="0"/>
              </a:rPr>
              <a:t>центар</a:t>
            </a:r>
            <a:r>
              <a:rPr lang="en-US" altLang="en-US" sz="2400" smtClean="0">
                <a:latin typeface="Constantia" panose="02030602050306030303" pitchFamily="18" charset="0"/>
              </a:rPr>
              <a:t>:</a:t>
            </a:r>
            <a:br>
              <a:rPr lang="en-US" altLang="en-US" sz="2400" smtClean="0">
                <a:latin typeface="Constantia" panose="02030602050306030303" pitchFamily="18" charset="0"/>
              </a:rPr>
            </a:br>
            <a:r>
              <a:rPr lang="en-US" altLang="en-US" sz="2400" smtClean="0">
                <a:latin typeface="Constantia" panose="02030602050306030303" pitchFamily="18" charset="0"/>
              </a:rPr>
              <a:t>           - </a:t>
            </a:r>
            <a:r>
              <a:rPr lang="sr-Cyrl-CS" altLang="en-US" sz="2400" smtClean="0">
                <a:latin typeface="Constantia" panose="02030602050306030303" pitchFamily="18" charset="0"/>
              </a:rPr>
              <a:t>бочни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стубови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сиве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масе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к</a:t>
            </a:r>
            <a:r>
              <a:rPr lang="sr-Cyrl-RS" altLang="en-US" sz="2400" smtClean="0">
                <a:latin typeface="Constantia" panose="02030602050306030303" pitchFamily="18" charset="0"/>
              </a:rPr>
              <a:t>и</a:t>
            </a:r>
            <a:r>
              <a:rPr lang="sr-Cyrl-CS" altLang="en-US" sz="2400" smtClean="0">
                <a:latin typeface="Constantia" panose="02030602050306030303" pitchFamily="18" charset="0"/>
              </a:rPr>
              <a:t>чмене</a:t>
            </a:r>
            <a:r>
              <a:rPr lang="en-US" altLang="en-US" sz="2400" smtClean="0">
                <a:latin typeface="Constantia" panose="02030602050306030303" pitchFamily="18" charset="0"/>
              </a:rPr>
              <a:t> 				         </a:t>
            </a:r>
            <a:r>
              <a:rPr lang="sr-Cyrl-CS" altLang="en-US" sz="2400" smtClean="0">
                <a:latin typeface="Constantia" panose="02030602050306030303" pitchFamily="18" charset="0"/>
              </a:rPr>
              <a:t>мождине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од</a:t>
            </a:r>
            <a:r>
              <a:rPr lang="en-US" altLang="en-US" sz="2400" smtClean="0">
                <a:latin typeface="Constantia" panose="02030602050306030303" pitchFamily="18" charset="0"/>
              </a:rPr>
              <a:t> C8 – L2 </a:t>
            </a:r>
            <a:r>
              <a:rPr lang="sr-Cyrl-RS" altLang="en-US" sz="2400" smtClean="0">
                <a:latin typeface="Constantia" panose="02030602050306030303" pitchFamily="18" charset="0"/>
              </a:rPr>
              <a:t>сегмента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sz="2400" smtClean="0">
                <a:latin typeface="Constantia" panose="02030602050306030303" pitchFamily="18" charset="0"/>
              </a:rPr>
              <a:t/>
            </a:r>
            <a:br>
              <a:rPr lang="en-US" altLang="en-US" sz="2400" smtClean="0">
                <a:latin typeface="Constantia" panose="02030602050306030303" pitchFamily="18" charset="0"/>
              </a:rPr>
            </a:br>
            <a:r>
              <a:rPr lang="sr-Cyrl-C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б</a:t>
            </a: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) </a:t>
            </a:r>
            <a:r>
              <a:rPr lang="sr-Cyrl-C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парасимпатикус</a:t>
            </a: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 (pars parasymphatica)</a:t>
            </a:r>
            <a:b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</a:br>
            <a:r>
              <a:rPr lang="en-US" altLang="en-US" sz="2400" smtClean="0">
                <a:solidFill>
                  <a:schemeClr val="tx2"/>
                </a:solidFill>
                <a:latin typeface="Constantia" panose="02030602050306030303" pitchFamily="18" charset="0"/>
              </a:rPr>
              <a:t>	 </a:t>
            </a:r>
            <a:r>
              <a:rPr lang="en-US" altLang="en-US" sz="2400" smtClean="0">
                <a:latin typeface="Constantia" panose="02030602050306030303" pitchFamily="18" charset="0"/>
              </a:rPr>
              <a:t>- </a:t>
            </a:r>
            <a:r>
              <a:rPr lang="sr-Cyrl-CS" altLang="en-US" sz="2400" u="sng" smtClean="0">
                <a:latin typeface="Constantia" panose="02030602050306030303" pitchFamily="18" charset="0"/>
              </a:rPr>
              <a:t>парасимпатички</a:t>
            </a:r>
            <a:r>
              <a:rPr lang="en-US" altLang="en-US" sz="2400" u="sng" smtClean="0">
                <a:latin typeface="Constantia" panose="02030602050306030303" pitchFamily="18" charset="0"/>
              </a:rPr>
              <a:t> </a:t>
            </a:r>
            <a:r>
              <a:rPr lang="sr-Cyrl-CS" altLang="en-US" sz="2400" u="sng" smtClean="0">
                <a:latin typeface="Constantia" panose="02030602050306030303" pitchFamily="18" charset="0"/>
              </a:rPr>
              <a:t>центар</a:t>
            </a:r>
            <a:r>
              <a:rPr lang="en-US" altLang="en-US" sz="2400" smtClean="0">
                <a:latin typeface="Constantia" panose="02030602050306030303" pitchFamily="18" charset="0"/>
              </a:rPr>
              <a:t>: </a:t>
            </a:r>
            <a:br>
              <a:rPr lang="en-US" altLang="en-US" sz="2400" smtClean="0">
                <a:latin typeface="Constantia" panose="02030602050306030303" pitchFamily="18" charset="0"/>
              </a:rPr>
            </a:br>
            <a:r>
              <a:rPr lang="en-US" altLang="en-US" sz="2400" smtClean="0">
                <a:latin typeface="Constantia" panose="02030602050306030303" pitchFamily="18" charset="0"/>
              </a:rPr>
              <a:t>           - </a:t>
            </a:r>
            <a:r>
              <a:rPr lang="sr-Cyrl-CS" altLang="en-US" sz="2400" smtClean="0">
                <a:latin typeface="Constantia" panose="02030602050306030303" pitchFamily="18" charset="0"/>
              </a:rPr>
              <a:t>бочни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стубови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сиве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масе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кичмене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мождине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од</a:t>
            </a:r>
            <a:br>
              <a:rPr lang="sr-Cyrl-CS" altLang="en-US" sz="2400" smtClean="0">
                <a:latin typeface="Constantia" panose="02030602050306030303" pitchFamily="18" charset="0"/>
              </a:rPr>
            </a:br>
            <a:r>
              <a:rPr lang="sr-Cyrl-CS" altLang="en-US" sz="2400" smtClean="0">
                <a:latin typeface="Constantia" panose="02030602050306030303" pitchFamily="18" charset="0"/>
              </a:rPr>
              <a:t>             </a:t>
            </a:r>
            <a:r>
              <a:rPr lang="en-US" altLang="en-US" sz="2400" smtClean="0">
                <a:latin typeface="Constantia" panose="02030602050306030303" pitchFamily="18" charset="0"/>
              </a:rPr>
              <a:t>S2</a:t>
            </a:r>
            <a:r>
              <a:rPr lang="sr-Cyrl-CS" altLang="en-US" sz="2400" smtClean="0">
                <a:latin typeface="Constantia" panose="02030602050306030303" pitchFamily="18" charset="0"/>
              </a:rPr>
              <a:t>-</a:t>
            </a:r>
            <a:r>
              <a:rPr lang="en-US" altLang="en-US" sz="2400" smtClean="0">
                <a:latin typeface="Constantia" panose="02030602050306030303" pitchFamily="18" charset="0"/>
              </a:rPr>
              <a:t>S4 </a:t>
            </a:r>
            <a:r>
              <a:rPr lang="sr-Cyrl-CS" altLang="en-US" sz="2400" smtClean="0">
                <a:latin typeface="Constantia" panose="02030602050306030303" pitchFamily="18" charset="0"/>
              </a:rPr>
              <a:t>сегмента</a:t>
            </a:r>
            <a:r>
              <a:rPr lang="en-US" altLang="en-US" sz="2400" smtClean="0">
                <a:latin typeface="Constantia" panose="02030602050306030303" pitchFamily="18" charset="0"/>
              </a:rPr>
              <a:t/>
            </a:r>
            <a:br>
              <a:rPr lang="en-US" altLang="en-US" sz="2400" smtClean="0">
                <a:latin typeface="Constantia" panose="02030602050306030303" pitchFamily="18" charset="0"/>
              </a:rPr>
            </a:br>
            <a:r>
              <a:rPr lang="en-US" altLang="en-US" sz="2400" smtClean="0">
                <a:latin typeface="Constantia" panose="02030602050306030303" pitchFamily="18" charset="0"/>
              </a:rPr>
              <a:t>           - </a:t>
            </a:r>
            <a:r>
              <a:rPr lang="sr-Cyrl-CS" altLang="en-US" sz="2400" smtClean="0">
                <a:latin typeface="Constantia" panose="02030602050306030303" pitchFamily="18" charset="0"/>
              </a:rPr>
              <a:t>мождано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стабло</a:t>
            </a:r>
            <a:r>
              <a:rPr lang="en-US" altLang="en-US" sz="2400" smtClean="0">
                <a:latin typeface="Constantia" panose="02030602050306030303" pitchFamily="18" charset="0"/>
              </a:rPr>
              <a:t> – </a:t>
            </a:r>
            <a:r>
              <a:rPr lang="sr-Cyrl-CS" altLang="en-US" sz="2400" smtClean="0">
                <a:latin typeface="Constantia" panose="02030602050306030303" pitchFamily="18" charset="0"/>
              </a:rPr>
              <a:t>парасимпатичка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једра</a:t>
            </a:r>
            <a:r>
              <a:rPr lang="en-US" altLang="en-US" sz="2400" smtClean="0">
                <a:latin typeface="Constantia" panose="02030602050306030303" pitchFamily="18" charset="0"/>
              </a:rPr>
              <a:t> III, VII,</a:t>
            </a:r>
            <a:r>
              <a:rPr lang="sr-Cyrl-CS" altLang="en-US" sz="2400" smtClean="0">
                <a:latin typeface="Constantia" panose="02030602050306030303" pitchFamily="18" charset="0"/>
              </a:rPr>
              <a:t/>
            </a:r>
            <a:br>
              <a:rPr lang="sr-Cyrl-CS" altLang="en-US" sz="2400" smtClean="0">
                <a:latin typeface="Constantia" panose="02030602050306030303" pitchFamily="18" charset="0"/>
              </a:rPr>
            </a:br>
            <a:r>
              <a:rPr lang="sr-Cyrl-CS" altLang="en-US" sz="2400" smtClean="0">
                <a:latin typeface="Constantia" panose="02030602050306030303" pitchFamily="18" charset="0"/>
              </a:rPr>
              <a:t>             </a:t>
            </a:r>
            <a:r>
              <a:rPr lang="en-US" altLang="en-US" sz="2400" smtClean="0">
                <a:latin typeface="Constantia" panose="02030602050306030303" pitchFamily="18" charset="0"/>
              </a:rPr>
              <a:t>IX, X </a:t>
            </a:r>
            <a:r>
              <a:rPr lang="sr-Cyrl-CS" altLang="en-US" sz="2400" smtClean="0">
                <a:latin typeface="Constantia" panose="02030602050306030303" pitchFamily="18" charset="0"/>
              </a:rPr>
              <a:t>кранијалног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нерва</a:t>
            </a:r>
            <a:endParaRPr lang="en-US" sz="240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6"/>
          <a:stretch>
            <a:fillRect/>
          </a:stretch>
        </p:blipFill>
        <p:spPr bwMode="auto">
          <a:xfrm>
            <a:off x="642938" y="1457325"/>
            <a:ext cx="7923212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2214563" y="714375"/>
            <a:ext cx="52562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Cyrl-CS" altLang="en-US" sz="2400" b="1"/>
              <a:t>ВЕГЕТАТИВНИ НЕРВНИ СИСТЕМ</a:t>
            </a:r>
            <a:endParaRPr lang="sr-Latn-CS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96963"/>
            <a:ext cx="9144000" cy="5761037"/>
          </a:xfrm>
        </p:spPr>
        <p:txBody>
          <a:bodyPr/>
          <a:lstStyle/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sr-Cyrl-CS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Основне</a:t>
            </a:r>
            <a:r>
              <a:rPr lang="en-US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функције</a:t>
            </a:r>
            <a:r>
              <a:rPr lang="en-US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нервног</a:t>
            </a:r>
            <a:r>
              <a:rPr lang="en-US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система</a:t>
            </a:r>
            <a:r>
              <a:rPr lang="en-US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endParaRPr lang="en-US" altLang="en-US" sz="2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1B587C"/>
              </a:buClr>
              <a:defRPr/>
            </a:pPr>
            <a:r>
              <a:rPr lang="sr-Cyrl-CS" altLang="en-US" sz="28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Сензорна</a:t>
            </a:r>
            <a:r>
              <a:rPr lang="en-US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endParaRPr lang="en-US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–</a:t>
            </a:r>
            <a:r>
              <a:rPr lang="en-US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региструју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се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промене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у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телу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и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спољашњој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средини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;</a:t>
            </a: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endParaRPr lang="en-US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rgbClr val="1B587C"/>
              </a:buClr>
              <a:defRPr/>
            </a:pPr>
            <a:r>
              <a:rPr lang="sr-Cyrl-CS" altLang="en-US" sz="28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Интегративна</a:t>
            </a:r>
            <a:r>
              <a:rPr lang="en-US" altLang="en-US" sz="28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(</a:t>
            </a:r>
            <a:r>
              <a:rPr lang="sr-Cyrl-RS" altLang="en-US" sz="28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асоцијативна)</a:t>
            </a:r>
            <a:endParaRPr lang="en-US" sz="2800" b="1" dirty="0" smtClean="0">
              <a:solidFill>
                <a:srgbClr val="26262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–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тумаче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се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промене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;</a:t>
            </a: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endParaRPr lang="en-US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rgbClr val="1B587C"/>
              </a:buClr>
              <a:defRPr/>
            </a:pPr>
            <a:r>
              <a:rPr lang="sr-Cyrl-CS" altLang="en-US" sz="28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Моторна</a:t>
            </a:r>
            <a:r>
              <a:rPr lang="en-US" altLang="en-US" sz="24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endParaRPr lang="en-US" sz="2400" b="1" dirty="0" smtClean="0">
              <a:solidFill>
                <a:srgbClr val="26262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–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након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тумачења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одговара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се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контролисаном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мишићном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контракцијом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или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секрецијом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жлезд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а.</a:t>
            </a:r>
            <a:endParaRPr lang="en-US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3546" y="578319"/>
            <a:ext cx="6804025" cy="1143000"/>
          </a:xfrm>
        </p:spPr>
        <p:txBody>
          <a:bodyPr/>
          <a:lstStyle/>
          <a:p>
            <a:pPr eaLnBrk="1" hangingPunct="1"/>
            <a:r>
              <a:rPr lang="sr-Cyrl-CS" altLang="en-US" sz="2800" dirty="0" smtClean="0">
                <a:latin typeface="Constantia" panose="02030602050306030303" pitchFamily="18" charset="0"/>
              </a:rPr>
              <a:t>Главни</a:t>
            </a:r>
            <a:r>
              <a:rPr lang="hr-HR" altLang="en-US" sz="2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2800" dirty="0" smtClean="0">
                <a:latin typeface="Constantia" panose="02030602050306030303" pitchFamily="18" charset="0"/>
              </a:rPr>
              <a:t>морфолошки</a:t>
            </a:r>
            <a:r>
              <a:rPr lang="hr-HR" altLang="en-US" sz="2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2800" dirty="0" smtClean="0">
                <a:latin typeface="Constantia" panose="02030602050306030303" pitchFamily="18" charset="0"/>
              </a:rPr>
              <a:t>делови</a:t>
            </a:r>
            <a:r>
              <a:rPr lang="hr-HR" altLang="en-US" sz="2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2800" dirty="0" smtClean="0">
                <a:latin typeface="Constantia" panose="02030602050306030303" pitchFamily="18" charset="0"/>
              </a:rPr>
              <a:t>неурона</a:t>
            </a:r>
            <a:r>
              <a:rPr lang="hr-HR" altLang="en-US" sz="2800" dirty="0" smtClean="0">
                <a:latin typeface="Constantia" panose="02030602050306030303" pitchFamily="18" charset="0"/>
              </a:rPr>
              <a:t>:</a:t>
            </a:r>
            <a:endParaRPr lang="en-GB" altLang="en-US" sz="2800" dirty="0" smtClean="0">
              <a:latin typeface="Constantia" panose="02030602050306030303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1520" y="1704590"/>
            <a:ext cx="4643437" cy="1510481"/>
          </a:xfrm>
        </p:spPr>
        <p:txBody>
          <a:bodyPr/>
          <a:lstStyle/>
          <a:p>
            <a:pPr eaLnBrk="1" hangingPunct="1"/>
            <a:r>
              <a:rPr lang="sr-Cyrl-CS" altLang="en-US" sz="2400" dirty="0" smtClean="0">
                <a:latin typeface="Constantia" panose="02030602050306030303" pitchFamily="18" charset="0"/>
              </a:rPr>
              <a:t>тело</a:t>
            </a:r>
            <a:r>
              <a:rPr lang="hr-HR" altLang="en-US" sz="2400" dirty="0" smtClean="0">
                <a:latin typeface="Constantia" panose="02030602050306030303" pitchFamily="18" charset="0"/>
              </a:rPr>
              <a:t> </a:t>
            </a:r>
            <a:r>
              <a:rPr lang="hr-HR" altLang="en-US" sz="2400" i="1" dirty="0" smtClean="0">
                <a:latin typeface="Constantia" panose="02030602050306030303" pitchFamily="18" charset="0"/>
              </a:rPr>
              <a:t>(soma)</a:t>
            </a:r>
          </a:p>
          <a:p>
            <a:pPr eaLnBrk="1" hangingPunct="1"/>
            <a:r>
              <a:rPr lang="sr-Cyrl-CS" altLang="en-US" sz="2400" dirty="0" smtClean="0">
                <a:latin typeface="Constantia" panose="02030602050306030303" pitchFamily="18" charset="0"/>
              </a:rPr>
              <a:t>један</a:t>
            </a:r>
            <a:r>
              <a:rPr lang="hr-HR" altLang="en-US" sz="24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аксон</a:t>
            </a:r>
            <a:endParaRPr lang="hr-HR" alt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sr-Cyrl-CS" altLang="en-US" sz="2400" dirty="0" smtClean="0">
                <a:latin typeface="Constantia" panose="02030602050306030303" pitchFamily="18" charset="0"/>
              </a:rPr>
              <a:t>један</a:t>
            </a:r>
            <a:r>
              <a:rPr lang="hr-HR" altLang="en-US" sz="24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или</a:t>
            </a:r>
            <a:r>
              <a:rPr lang="hr-HR" altLang="en-US" sz="24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више</a:t>
            </a:r>
            <a:r>
              <a:rPr lang="hr-HR" altLang="en-US" sz="24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дендрита</a:t>
            </a:r>
            <a:r>
              <a:rPr lang="hr-HR" altLang="en-US" sz="2400" dirty="0" smtClean="0">
                <a:latin typeface="Constantia" panose="02030602050306030303" pitchFamily="18" charset="0"/>
              </a:rPr>
              <a:t>  </a:t>
            </a:r>
            <a:endParaRPr lang="en-GB" altLang="en-US" sz="2400" dirty="0" smtClean="0">
              <a:latin typeface="Constantia" panose="02030602050306030303" pitchFamily="18" charset="0"/>
            </a:endParaRPr>
          </a:p>
        </p:txBody>
      </p:sp>
      <p:pic>
        <p:nvPicPr>
          <p:cNvPr id="28676" name="Picture 4" descr="neur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12" y="3215071"/>
            <a:ext cx="5689600" cy="358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7" name="Picture 8" descr="C:\AAALaboratorijZaNeuroMorfometriju\AAAMladiZnanstvenici\Sanja\BIOLOSKA\Knjiga\male slike\02-1.gif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492375"/>
            <a:ext cx="2954338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20747" y="96838"/>
            <a:ext cx="7416824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sr-Cyrl-CS" altLang="en-US" sz="2800" dirty="0" smtClean="0">
                <a:latin typeface="Constantia" panose="02030602050306030303" pitchFamily="18" charset="0"/>
              </a:rPr>
              <a:t>ГРАЂА</a:t>
            </a:r>
            <a:r>
              <a:rPr lang="en-GB" altLang="en-US" sz="28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2800" dirty="0" smtClean="0">
                <a:latin typeface="Constantia" panose="02030602050306030303" pitchFamily="18" charset="0"/>
              </a:rPr>
              <a:t>ЦЕНТРАЛНОГ НЕРВНОГ СИСТЕМА</a:t>
            </a:r>
            <a:endParaRPr lang="en-US" sz="28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928688"/>
            <a:ext cx="8229600" cy="633412"/>
          </a:xfrm>
        </p:spPr>
        <p:txBody>
          <a:bodyPr/>
          <a:lstStyle/>
          <a:p>
            <a:pPr algn="l" eaLnBrk="1" hangingPunct="1"/>
            <a:r>
              <a:rPr lang="sr-Cyrl-CS" altLang="en-US" sz="2800" dirty="0" smtClean="0">
                <a:latin typeface="Constantia" panose="02030602050306030303" pitchFamily="18" charset="0"/>
              </a:rPr>
              <a:t>ГРАЂА</a:t>
            </a:r>
            <a:endParaRPr lang="en-US" sz="2800" dirty="0" smtClean="0">
              <a:latin typeface="Constantia" panose="02030602050306030303" pitchFamily="18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57188" y="1622425"/>
            <a:ext cx="8435975" cy="52355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altLang="en-US" sz="18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СИВА</a:t>
            </a:r>
            <a:r>
              <a:rPr lang="en-US" altLang="en-US" sz="18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МАСА</a:t>
            </a:r>
            <a:r>
              <a:rPr lang="en-US" altLang="en-US" sz="18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 (SUBSTANTIA GRISEA)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тела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неурона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,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неуроглија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сива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маса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на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површини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,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образује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кору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великог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малог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мозга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(cortex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/>
            </a:r>
            <a:br>
              <a:rPr lang="sr-Cyrl-CS" altLang="en-US" sz="1800" dirty="0" smtClean="0">
                <a:latin typeface="Constantia" panose="02030602050306030303" pitchFamily="18" charset="0"/>
              </a:rPr>
            </a:br>
            <a:r>
              <a:rPr lang="sr-Cyrl-CS" altLang="en-US" sz="1800" dirty="0" smtClean="0">
                <a:latin typeface="Constantia" panose="02030602050306030303" pitchFamily="18" charset="0"/>
              </a:rPr>
              <a:t>  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cerebri</a:t>
            </a:r>
            <a:r>
              <a:rPr lang="en-US" altLang="en-US" sz="1800" dirty="0" smtClean="0">
                <a:latin typeface="Constantia" panose="02030602050306030303" pitchFamily="18" charset="0"/>
              </a:rPr>
              <a:t> et cortex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cerebelli</a:t>
            </a:r>
            <a:r>
              <a:rPr lang="en-US" altLang="en-US" sz="1800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у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дубини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сваког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дела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ЦНС</a:t>
            </a:r>
            <a:r>
              <a:rPr lang="en-US" altLang="en-US" sz="1800" dirty="0" smtClean="0">
                <a:latin typeface="Constantia" panose="02030602050306030303" pitchFamily="18" charset="0"/>
              </a:rPr>
              <a:t>-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има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различите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облике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: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 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у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кичменој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мождини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гради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стубове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(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columnae</a:t>
            </a:r>
            <a:r>
              <a:rPr lang="en-US" altLang="en-US" sz="1800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 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у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осталим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деловима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образује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једра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(nuclei)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 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ретикуларна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формација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(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formatio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reticularis</a:t>
            </a:r>
            <a:r>
              <a:rPr lang="en-US" altLang="en-US" sz="1800" dirty="0" smtClean="0">
                <a:latin typeface="Constantia" panose="02030602050306030303" pitchFamily="18" charset="0"/>
              </a:rPr>
              <a:t>) –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мања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или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већа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острвца</a:t>
            </a:r>
            <a:r>
              <a:rPr lang="en-US" altLang="en-US" sz="1800" dirty="0" smtClean="0">
                <a:latin typeface="Constantia" panose="02030602050306030303" pitchFamily="18" charset="0"/>
              </a:rPr>
              <a:t/>
            </a:r>
            <a:br>
              <a:rPr lang="en-US" altLang="en-US" sz="1800" dirty="0" smtClean="0">
                <a:latin typeface="Constantia" panose="02030602050306030303" pitchFamily="18" charset="0"/>
              </a:rPr>
            </a:br>
            <a:r>
              <a:rPr lang="en-US" altLang="en-US" sz="1800" dirty="0" smtClean="0">
                <a:latin typeface="Constantia" panose="02030602050306030303" pitchFamily="18" charset="0"/>
              </a:rPr>
              <a:t> 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сиве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масе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,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међусобно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раздвојена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сноповима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бела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м</a:t>
            </a:r>
            <a:r>
              <a:rPr lang="en-US" altLang="en-US" sz="1800" dirty="0" smtClean="0">
                <a:latin typeface="Constantia" panose="02030602050306030303" pitchFamily="18" charset="0"/>
              </a:rPr>
              <a:t>a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се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BELA MASA (SUBSTANTIA ALBA)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аксони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,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тј. нервна влакна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систематизована у путеве ЦНС-а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	1)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асоцијациони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	2)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комисурални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	3)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пројекциони – усходни, аферентни, сензитивни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		       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- нисходни, еферентни, моторни</a:t>
            </a:r>
            <a:endParaRPr lang="en-US" sz="18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313" y="336550"/>
            <a:ext cx="8715375" cy="704850"/>
          </a:xfrm>
        </p:spPr>
        <p:txBody>
          <a:bodyPr/>
          <a:lstStyle/>
          <a:p>
            <a:pPr eaLnBrk="1" hangingPunct="1"/>
            <a:r>
              <a:rPr lang="sr-Cyrl-CS" altLang="en-US" sz="2800" smtClean="0">
                <a:latin typeface="Constantia" panose="02030602050306030303" pitchFamily="18" charset="0"/>
              </a:rPr>
              <a:t>Подела</a:t>
            </a:r>
            <a:r>
              <a:rPr lang="hr-HR" altLang="en-US" sz="2800" smtClean="0">
                <a:latin typeface="Constantia" panose="02030602050306030303" pitchFamily="18" charset="0"/>
              </a:rPr>
              <a:t> </a:t>
            </a:r>
            <a:r>
              <a:rPr lang="sr-Cyrl-CS" altLang="en-US" sz="2800" smtClean="0">
                <a:latin typeface="Constantia" panose="02030602050306030303" pitchFamily="18" charset="0"/>
              </a:rPr>
              <a:t>неурона</a:t>
            </a:r>
            <a:r>
              <a:rPr lang="hr-HR" altLang="en-US" sz="2800" smtClean="0">
                <a:latin typeface="Constantia" panose="02030602050306030303" pitchFamily="18" charset="0"/>
              </a:rPr>
              <a:t> </a:t>
            </a:r>
            <a:r>
              <a:rPr lang="sr-Cyrl-CS" altLang="en-US" sz="2800" smtClean="0">
                <a:latin typeface="Constantia" panose="02030602050306030303" pitchFamily="18" charset="0"/>
              </a:rPr>
              <a:t>према</a:t>
            </a:r>
            <a:r>
              <a:rPr lang="hr-HR" altLang="en-US" sz="2800" smtClean="0">
                <a:latin typeface="Constantia" panose="02030602050306030303" pitchFamily="18" charset="0"/>
              </a:rPr>
              <a:t> </a:t>
            </a:r>
            <a:r>
              <a:rPr lang="sr-Cyrl-CS" altLang="en-US" sz="2800" smtClean="0">
                <a:latin typeface="Constantia" panose="02030602050306030303" pitchFamily="18" charset="0"/>
              </a:rPr>
              <a:t>функцији</a:t>
            </a:r>
            <a:r>
              <a:rPr lang="hr-HR" altLang="en-US" sz="2800" smtClean="0">
                <a:latin typeface="Constantia" panose="02030602050306030303" pitchFamily="18" charset="0"/>
              </a:rPr>
              <a:t>:</a:t>
            </a:r>
            <a:endParaRPr lang="en-GB" altLang="en-US" sz="2800" smtClean="0">
              <a:latin typeface="Constantia" panose="02030602050306030303" pitchFamily="18" charset="0"/>
            </a:endParaRPr>
          </a:p>
        </p:txBody>
      </p:sp>
      <p:sp>
        <p:nvSpPr>
          <p:cNvPr id="29699" name="Rectangle 3"/>
          <p:cNvSpPr txBox="1">
            <a:spLocks noChangeArrowheads="1"/>
          </p:cNvSpPr>
          <p:nvPr/>
        </p:nvSpPr>
        <p:spPr bwMode="auto">
          <a:xfrm>
            <a:off x="500063" y="1485900"/>
            <a:ext cx="814387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hr-HR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1) </a:t>
            </a:r>
            <a:r>
              <a:rPr lang="sr-Cyrl-CS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Моторни</a:t>
            </a:r>
            <a:endParaRPr lang="hr-HR" altLang="en-US" sz="240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sr-Cyrl-CS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	- </a:t>
            </a:r>
            <a:r>
              <a:rPr lang="en-US" altLang="en-US" sz="2400" smtClean="0">
                <a:latin typeface="Constantia" panose="02030602050306030303" pitchFamily="18" charset="0"/>
              </a:rPr>
              <a:t>Моторни неурони преносе сигнале из централног</a:t>
            </a:r>
            <a:r>
              <a:rPr lang="sr-Cyrl-CS" altLang="en-US" sz="2400" smtClean="0">
                <a:latin typeface="Constantia" panose="02030602050306030303" pitchFamily="18" charset="0"/>
              </a:rPr>
              <a:t/>
            </a:r>
            <a:br>
              <a:rPr lang="sr-Cyrl-CS" altLang="en-US" sz="2400" smtClean="0">
                <a:latin typeface="Constantia" panose="02030602050306030303" pitchFamily="18" charset="0"/>
              </a:rPr>
            </a:br>
            <a:r>
              <a:rPr lang="sr-Cyrl-CS" altLang="en-US" sz="2400" smtClean="0">
                <a:latin typeface="Constantia" panose="02030602050306030303" pitchFamily="18" charset="0"/>
              </a:rPr>
              <a:t>  </a:t>
            </a:r>
            <a:r>
              <a:rPr lang="en-US" altLang="en-US" sz="2400" smtClean="0">
                <a:latin typeface="Constantia" panose="02030602050306030303" pitchFamily="18" charset="0"/>
              </a:rPr>
              <a:t>нервног система до мишићних и жлезданих ћелија</a:t>
            </a:r>
            <a:r>
              <a:rPr lang="sr-Cyrl-CS" altLang="en-US" sz="2400" smtClean="0">
                <a:latin typeface="Constantia" panose="02030602050306030303" pitchFamily="18" charset="0"/>
              </a:rPr>
              <a:t/>
            </a:r>
            <a:br>
              <a:rPr lang="sr-Cyrl-CS" altLang="en-US" sz="2400" smtClean="0">
                <a:latin typeface="Constantia" panose="02030602050306030303" pitchFamily="18" charset="0"/>
              </a:rPr>
            </a:br>
            <a:r>
              <a:rPr lang="sr-Cyrl-CS" altLang="en-US" sz="2400" smtClean="0">
                <a:latin typeface="Constantia" panose="02030602050306030303" pitchFamily="18" charset="0"/>
              </a:rPr>
              <a:t>  </a:t>
            </a:r>
            <a:r>
              <a:rPr lang="en-US" altLang="en-US" sz="2400" smtClean="0">
                <a:latin typeface="Constantia" panose="02030602050306030303" pitchFamily="18" charset="0"/>
              </a:rPr>
              <a:t>(ефектора).</a:t>
            </a:r>
            <a:endParaRPr lang="hr-HR" altLang="en-US" sz="240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sr-Cyrl-CS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2</a:t>
            </a:r>
            <a:r>
              <a:rPr lang="hr-HR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 </a:t>
            </a:r>
            <a:r>
              <a:rPr lang="sr-Cyrl-CS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Сензорни</a:t>
            </a:r>
            <a:endParaRPr lang="hr-HR" altLang="en-US" sz="240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sr-Cyrl-CS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	- </a:t>
            </a:r>
            <a:r>
              <a:rPr lang="en-US" altLang="en-US" sz="2400" smtClean="0">
                <a:latin typeface="Constantia" panose="02030602050306030303" pitchFamily="18" charset="0"/>
              </a:rPr>
              <a:t>Сензорни неурони примају различите дражи и</a:t>
            </a:r>
            <a:r>
              <a:rPr lang="sr-Cyrl-CS" altLang="en-US" sz="2400" smtClean="0">
                <a:latin typeface="Constantia" panose="02030602050306030303" pitchFamily="18" charset="0"/>
              </a:rPr>
              <a:t/>
            </a:r>
            <a:br>
              <a:rPr lang="sr-Cyrl-CS" altLang="en-US" sz="2400" smtClean="0">
                <a:latin typeface="Constantia" panose="02030602050306030303" pitchFamily="18" charset="0"/>
              </a:rPr>
            </a:br>
            <a:r>
              <a:rPr lang="sr-Cyrl-CS" altLang="en-US" sz="2400" smtClean="0">
                <a:latin typeface="Constantia" panose="02030602050306030303" pitchFamily="18" charset="0"/>
              </a:rPr>
              <a:t>   </a:t>
            </a:r>
            <a:r>
              <a:rPr lang="en-US" altLang="en-US" sz="2400" smtClean="0">
                <a:latin typeface="Constantia" panose="02030602050306030303" pitchFamily="18" charset="0"/>
              </a:rPr>
              <a:t>преносе надражај до одговарајућих центара у мозгу.</a:t>
            </a:r>
            <a:endParaRPr lang="sr-Cyrl-CS" altLang="en-US" sz="240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sr-Cyrl-CS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3) Интернеурони</a:t>
            </a:r>
          </a:p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sr-Cyrl-CS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	- </a:t>
            </a:r>
            <a:r>
              <a:rPr lang="en-US" altLang="en-US" sz="2400" smtClean="0">
                <a:latin typeface="Constantia" panose="02030602050306030303" pitchFamily="18" charset="0"/>
              </a:rPr>
              <a:t>Интернеурони повезују сензитивне и моторне</a:t>
            </a:r>
            <a:r>
              <a:rPr lang="sr-Cyrl-CS" altLang="en-US" sz="2400" smtClean="0">
                <a:latin typeface="Constantia" panose="02030602050306030303" pitchFamily="18" charset="0"/>
              </a:rPr>
              <a:t/>
            </a:r>
            <a:br>
              <a:rPr lang="sr-Cyrl-CS" altLang="en-US" sz="2400" smtClean="0">
                <a:latin typeface="Constantia" panose="02030602050306030303" pitchFamily="18" charset="0"/>
              </a:rPr>
            </a:br>
            <a:r>
              <a:rPr lang="sr-Cyrl-CS" altLang="en-US" sz="2400" smtClean="0">
                <a:latin typeface="Constantia" panose="02030602050306030303" pitchFamily="18" charset="0"/>
              </a:rPr>
              <a:t>  </a:t>
            </a:r>
            <a:r>
              <a:rPr lang="en-US" altLang="en-US" sz="2400" smtClean="0">
                <a:latin typeface="Constantia" panose="02030602050306030303" pitchFamily="18" charset="0"/>
              </a:rPr>
              <a:t>неуроне у јединствену функционалну мрежу.</a:t>
            </a:r>
            <a:endParaRPr lang="en-GB" altLang="en-US" sz="240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C:\AAALaboratorijZaNeuroMorfometriju\AAAMladiZnanstvenici\Sanja\BIOLOSKA\Knjiga\male slike\02-10.gif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075" y="1785938"/>
            <a:ext cx="2574925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44450"/>
            <a:ext cx="3863975" cy="1143000"/>
          </a:xfrm>
        </p:spPr>
        <p:txBody>
          <a:bodyPr/>
          <a:lstStyle/>
          <a:p>
            <a:pPr eaLnBrk="1" hangingPunct="1"/>
            <a:r>
              <a:rPr lang="sr-Cyrl-CS" altLang="en-US" sz="2800" smtClean="0">
                <a:latin typeface="Constantia" panose="02030602050306030303" pitchFamily="18" charset="0"/>
              </a:rPr>
              <a:t>Глија</a:t>
            </a:r>
            <a:r>
              <a:rPr lang="hr-HR" altLang="en-US" sz="2800" smtClean="0">
                <a:latin typeface="Constantia" panose="02030602050306030303" pitchFamily="18" charset="0"/>
              </a:rPr>
              <a:t>-</a:t>
            </a:r>
            <a:r>
              <a:rPr lang="sr-Cyrl-CS" altLang="en-US" sz="2800" smtClean="0">
                <a:latin typeface="Constantia" panose="02030602050306030303" pitchFamily="18" charset="0"/>
              </a:rPr>
              <a:t>ћелије</a:t>
            </a:r>
            <a:endParaRPr lang="en-US" sz="2800" smtClean="0">
              <a:latin typeface="Constantia" panose="02030602050306030303" pitchFamily="18" charset="0"/>
            </a:endParaRP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6513" y="982663"/>
            <a:ext cx="6913562" cy="57610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CS" altLang="en-US" sz="1800" smtClean="0">
                <a:latin typeface="Constantia" panose="02030602050306030303" pitchFamily="18" charset="0"/>
              </a:rPr>
              <a:t>Поред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функционалних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нервних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ћелија</a:t>
            </a:r>
            <a:r>
              <a:rPr lang="hr-HR" altLang="en-US" sz="1800" smtClean="0">
                <a:latin typeface="Constantia" panose="02030602050306030303" pitchFamily="18" charset="0"/>
              </a:rPr>
              <a:t> (</a:t>
            </a:r>
            <a:r>
              <a:rPr lang="sr-Cyrl-CS" altLang="en-US" sz="1800" smtClean="0">
                <a:latin typeface="Constantia" panose="02030602050306030303" pitchFamily="18" charset="0"/>
              </a:rPr>
              <a:t>неурона</a:t>
            </a:r>
            <a:r>
              <a:rPr lang="hr-HR" altLang="en-US" sz="1800" smtClean="0">
                <a:latin typeface="Constantia" panose="02030602050306030303" pitchFamily="18" charset="0"/>
              </a:rPr>
              <a:t>), </a:t>
            </a:r>
            <a:br>
              <a:rPr lang="hr-HR" altLang="en-US" sz="1800" smtClean="0">
                <a:latin typeface="Constantia" panose="02030602050306030303" pitchFamily="18" charset="0"/>
              </a:rPr>
            </a:b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нервном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систему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постоје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потпорне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ћелије</a:t>
            </a:r>
            <a:r>
              <a:rPr lang="hr-HR" altLang="en-US" sz="1800" smtClean="0">
                <a:latin typeface="Constantia" panose="02030602050306030303" pitchFamily="18" charset="0"/>
              </a:rPr>
              <a:t> (</a:t>
            </a:r>
            <a:r>
              <a:rPr lang="sr-Cyrl-CS" altLang="en-US" sz="1800" smtClean="0">
                <a:latin typeface="Constantia" panose="02030602050306030303" pitchFamily="18" charset="0"/>
              </a:rPr>
              <a:t>неуроглија</a:t>
            </a:r>
            <a:r>
              <a:rPr lang="hr-HR" altLang="en-US" sz="1800" smtClean="0">
                <a:latin typeface="Constantia" panose="02030602050306030303" pitchFamily="18" charset="0"/>
              </a:rPr>
              <a:t>)</a:t>
            </a:r>
            <a:r>
              <a:rPr lang="sr-Cyrl-RS" altLang="en-US" sz="1800" smtClean="0">
                <a:latin typeface="Constantia" panose="02030602050306030303" pitchFamily="18" charset="0"/>
              </a:rPr>
              <a:t> </a:t>
            </a:r>
            <a:r>
              <a:rPr lang="hr-HR" altLang="en-US" sz="1800" smtClean="0">
                <a:latin typeface="Constantia" panose="02030602050306030303" pitchFamily="18" charset="0"/>
              </a:rPr>
              <a:t/>
            </a:r>
            <a:br>
              <a:rPr lang="hr-HR" altLang="en-US" sz="1800" smtClean="0">
                <a:latin typeface="Constantia" panose="02030602050306030303" pitchFamily="18" charset="0"/>
              </a:rPr>
            </a:br>
            <a:endParaRPr lang="hr-HR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altLang="en-US" sz="1800" smtClean="0">
                <a:latin typeface="Constantia" panose="02030602050306030303" pitchFamily="18" charset="0"/>
              </a:rPr>
              <a:t>Глија</a:t>
            </a:r>
            <a:r>
              <a:rPr lang="hr-HR" altLang="en-US" sz="1800" smtClean="0">
                <a:latin typeface="Constantia" panose="02030602050306030303" pitchFamily="18" charset="0"/>
              </a:rPr>
              <a:t>-</a:t>
            </a:r>
            <a:r>
              <a:rPr lang="sr-Cyrl-CS" altLang="en-US" sz="1800" smtClean="0">
                <a:latin typeface="Constantia" panose="02030602050306030303" pitchFamily="18" charset="0"/>
              </a:rPr>
              <a:t>ћелије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заправо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везивно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ткиво</a:t>
            </a:r>
            <a:r>
              <a:rPr lang="hr-HR" altLang="en-US" sz="1800" smtClean="0">
                <a:latin typeface="Constantia" panose="02030602050306030303" pitchFamily="18" charset="0"/>
              </a:rPr>
              <a:t>, </a:t>
            </a:r>
            <a:r>
              <a:rPr lang="sr-Cyrl-CS" altLang="en-US" sz="1800" smtClean="0">
                <a:latin typeface="Constantia" panose="02030602050306030303" pitchFamily="18" charset="0"/>
              </a:rPr>
              <a:t>могу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делити</a:t>
            </a:r>
            <a:r>
              <a:rPr lang="hr-HR" altLang="en-US" sz="1800" smtClean="0">
                <a:latin typeface="Constantia" panose="02030602050306030303" pitchFamily="18" charset="0"/>
              </a:rPr>
              <a:t>, </a:t>
            </a:r>
            <a:br>
              <a:rPr lang="hr-HR" altLang="en-US" sz="1800" smtClean="0">
                <a:latin typeface="Constantia" panose="02030602050306030303" pitchFamily="18" charset="0"/>
              </a:rPr>
            </a:br>
            <a:r>
              <a:rPr lang="sr-Cyrl-CS" altLang="en-US" sz="1800" smtClean="0">
                <a:latin typeface="Constantia" panose="02030602050306030303" pitchFamily="18" charset="0"/>
              </a:rPr>
              <a:t>штите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неуроне</a:t>
            </a:r>
            <a:r>
              <a:rPr lang="hr-HR" altLang="en-US" sz="1800" smtClean="0">
                <a:latin typeface="Constantia" panose="02030602050306030303" pitchFamily="18" charset="0"/>
              </a:rPr>
              <a:t>, </a:t>
            </a:r>
            <a:r>
              <a:rPr lang="sr-Cyrl-CS" altLang="en-US" sz="1800" smtClean="0">
                <a:latin typeface="Constantia" panose="02030602050306030303" pitchFamily="18" charset="0"/>
              </a:rPr>
              <a:t>изолују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нервна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влакна</a:t>
            </a:r>
            <a:r>
              <a:rPr lang="hr-HR" altLang="en-US" sz="1800" smtClean="0">
                <a:latin typeface="Constantia" panose="02030602050306030303" pitchFamily="18" charset="0"/>
              </a:rPr>
              <a:t>, </a:t>
            </a:r>
            <a:r>
              <a:rPr lang="sr-Cyrl-CS" altLang="en-US" sz="1800" smtClean="0">
                <a:latin typeface="Constantia" panose="02030602050306030303" pitchFamily="18" charset="0"/>
              </a:rPr>
              <a:t>контро</a:t>
            </a:r>
            <a:r>
              <a:rPr lang="sr-Cyrl-RS" altLang="en-US" sz="1800" smtClean="0">
                <a:latin typeface="Constantia" panose="02030602050306030303" pitchFamily="18" charset="0"/>
              </a:rPr>
              <a:t>л</a:t>
            </a:r>
            <a:r>
              <a:rPr lang="sr-Cyrl-CS" altLang="en-US" sz="1800" smtClean="0">
                <a:latin typeface="Constantia" panose="02030602050306030303" pitchFamily="18" charset="0"/>
              </a:rPr>
              <a:t>ишу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br>
              <a:rPr lang="hr-HR" altLang="en-US" sz="1800" smtClean="0">
                <a:latin typeface="Constantia" panose="02030602050306030303" pitchFamily="18" charset="0"/>
              </a:rPr>
            </a:br>
            <a:r>
              <a:rPr lang="sr-Cyrl-CS" altLang="en-US" sz="1800" smtClean="0">
                <a:latin typeface="Constantia" panose="02030602050306030303" pitchFamily="18" charset="0"/>
              </a:rPr>
              <a:t>ванћелијски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простор</a:t>
            </a:r>
            <a:r>
              <a:rPr lang="hr-HR" altLang="en-US" sz="1800" smtClean="0">
                <a:latin typeface="Constantia" panose="02030602050306030303" pitchFamily="18" charset="0"/>
              </a:rPr>
              <a:t>.</a:t>
            </a:r>
            <a:br>
              <a:rPr lang="hr-HR" altLang="en-US" sz="1800" smtClean="0">
                <a:latin typeface="Constantia" panose="02030602050306030303" pitchFamily="18" charset="0"/>
              </a:rPr>
            </a:br>
            <a:endParaRPr lang="hr-HR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altLang="en-US" sz="1800" smtClean="0">
                <a:latin typeface="Constantia" panose="02030602050306030303" pitchFamily="18" charset="0"/>
              </a:rPr>
              <a:t>Глија</a:t>
            </a:r>
            <a:r>
              <a:rPr lang="hr-HR" altLang="en-US" sz="1800" smtClean="0">
                <a:latin typeface="Constantia" panose="02030602050306030303" pitchFamily="18" charset="0"/>
              </a:rPr>
              <a:t>-</a:t>
            </a:r>
            <a:r>
              <a:rPr lang="sr-Cyrl-CS" altLang="en-US" sz="1800" smtClean="0">
                <a:latin typeface="Constantia" panose="02030602050306030303" pitchFamily="18" charset="0"/>
              </a:rPr>
              <a:t>ћелије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заједно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капиларама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мозгу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чине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br>
              <a:rPr lang="hr-HR" altLang="en-US" sz="1800" smtClean="0">
                <a:latin typeface="Constantia" panose="02030602050306030303" pitchFamily="18" charset="0"/>
              </a:rPr>
            </a:br>
            <a:r>
              <a:rPr lang="sr-Cyrl-CS" altLang="en-US" sz="1800" smtClean="0">
                <a:latin typeface="Constantia" panose="02030602050306030303" pitchFamily="18" charset="0"/>
              </a:rPr>
              <a:t>крвно</a:t>
            </a:r>
            <a:r>
              <a:rPr lang="hr-HR" altLang="en-US" sz="1800" smtClean="0">
                <a:latin typeface="Constantia" panose="02030602050306030303" pitchFamily="18" charset="0"/>
              </a:rPr>
              <a:t>-</a:t>
            </a:r>
            <a:r>
              <a:rPr lang="sr-Cyrl-CS" altLang="en-US" sz="1800" smtClean="0">
                <a:latin typeface="Constantia" panose="02030602050306030303" pitchFamily="18" charset="0"/>
              </a:rPr>
              <a:t>мождану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баријеру</a:t>
            </a:r>
            <a:r>
              <a:rPr lang="hr-HR" altLang="en-US" sz="180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hr-HR" altLang="en-US" sz="18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- Глија-ћелије чине око 90% свих ћелија у мозгу човека и веома су разноврсне. </a:t>
            </a:r>
            <a:endParaRPr lang="en-US" altLang="en-US" sz="18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	1)  Макроглија (неуроглија) - ћелије ектодермалног порекла </a:t>
            </a:r>
            <a:endParaRPr lang="en-US" altLang="en-US" sz="18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		-Астроцити</a:t>
            </a:r>
            <a:r>
              <a:rPr lang="sr-Cyrl-RS" altLang="en-US" sz="1800" smtClean="0">
                <a:latin typeface="Constantia" panose="02030602050306030303" pitchFamily="18" charset="0"/>
              </a:rPr>
              <a:t> (</a:t>
            </a:r>
            <a:r>
              <a:rPr lang="sr-Cyrl-CS" altLang="en-US" sz="1800" smtClean="0">
                <a:latin typeface="Constantia" panose="02030602050306030303" pitchFamily="18" charset="0"/>
              </a:rPr>
              <a:t>налазе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око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синапси</a:t>
            </a:r>
            <a:r>
              <a:rPr lang="sr-Cyrl-RS" altLang="en-US" sz="1800" smtClean="0">
                <a:latin typeface="Constantia" panose="02030602050306030303" pitchFamily="18" charset="0"/>
              </a:rPr>
              <a:t> и крвних судова)</a:t>
            </a:r>
            <a:endParaRPr lang="sr-Cyrl-CS" altLang="en-US" sz="18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		-Олигодендроцити</a:t>
            </a:r>
            <a:endParaRPr lang="en-US" altLang="en-US" sz="18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	2) Микроглија – ћелије мезодермалног порекла. </a:t>
            </a:r>
            <a:br>
              <a:rPr lang="sr-Cyrl-CS" altLang="en-US" sz="1800" smtClean="0">
                <a:latin typeface="Constantia" panose="02030602050306030303" pitchFamily="18" charset="0"/>
              </a:rPr>
            </a:br>
            <a:r>
              <a:rPr lang="sr-Cyrl-CS" altLang="en-US" sz="1800" smtClean="0">
                <a:latin typeface="Constantia" panose="02030602050306030303" pitchFamily="18" charset="0"/>
              </a:rPr>
              <a:t>	Потичу од макрофага</a:t>
            </a:r>
            <a:r>
              <a:rPr lang="sr-Cyrl-RS" altLang="en-US" sz="1800" smtClean="0">
                <a:latin typeface="Constantia" panose="02030602050306030303" pitchFamily="18" charset="0"/>
              </a:rPr>
              <a:t>,</a:t>
            </a:r>
            <a:r>
              <a:rPr lang="sr-Cyrl-CS" altLang="en-US" sz="1800" smtClean="0">
                <a:latin typeface="Constantia" panose="02030602050306030303" pitchFamily="18" charset="0"/>
              </a:rPr>
              <a:t> моблине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ћелије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које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одговарају</a:t>
            </a:r>
            <a:br>
              <a:rPr lang="sr-Cyrl-CS" altLang="en-US" sz="1800" smtClean="0">
                <a:latin typeface="Constantia" panose="02030602050306030303" pitchFamily="18" charset="0"/>
              </a:rPr>
            </a:br>
            <a:r>
              <a:rPr lang="sr-Cyrl-RS" altLang="en-US" sz="1800" smtClean="0">
                <a:latin typeface="Constantia" panose="02030602050306030303" pitchFamily="18" charset="0"/>
              </a:rPr>
              <a:t>          </a:t>
            </a:r>
            <a:r>
              <a:rPr lang="sr-Cyrl-CS" altLang="en-US" sz="1800" smtClean="0">
                <a:latin typeface="Constantia" panose="02030602050306030303" pitchFamily="18" charset="0"/>
              </a:rPr>
              <a:t>на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оштећења.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	3) </a:t>
            </a:r>
            <a:r>
              <a:rPr lang="sr-Cyrl-CS" altLang="en-US" sz="1800" smtClean="0">
                <a:latin typeface="Constantia" panose="02030602050306030303" pitchFamily="18" charset="0"/>
              </a:rPr>
              <a:t>Епендимне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ћелије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br>
              <a:rPr lang="hr-HR" altLang="en-US" sz="1800" smtClean="0">
                <a:latin typeface="Constantia" panose="02030602050306030303" pitchFamily="18" charset="0"/>
              </a:rPr>
            </a:br>
            <a:r>
              <a:rPr lang="hr-HR" altLang="en-US" sz="1800" smtClean="0">
                <a:latin typeface="Constantia" panose="02030602050306030303" pitchFamily="18" charset="0"/>
              </a:rPr>
              <a:t>– </a:t>
            </a:r>
            <a:r>
              <a:rPr lang="sr-Cyrl-CS" altLang="en-US" sz="1800" smtClean="0">
                <a:latin typeface="Constantia" panose="02030602050306030303" pitchFamily="18" charset="0"/>
              </a:rPr>
              <a:t>облажу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зидове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можданих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комора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централни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кана</a:t>
            </a:r>
            <a:r>
              <a:rPr lang="sr-Cyrl-RS" altLang="en-US" sz="1800" smtClean="0">
                <a:latin typeface="Constantia" panose="02030602050306030303" pitchFamily="18" charset="0"/>
              </a:rPr>
              <a:t>л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        </a:t>
            </a:r>
            <a:r>
              <a:rPr lang="sr-Cyrl-CS" altLang="en-US" sz="1800" smtClean="0">
                <a:latin typeface="Constantia" panose="02030602050306030303" pitchFamily="18" charset="0"/>
              </a:rPr>
              <a:t>проду</a:t>
            </a:r>
            <a:r>
              <a:rPr lang="sr-Cyrl-R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жене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кичмене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мождине</a:t>
            </a:r>
            <a:r>
              <a:rPr lang="hr-HR" altLang="en-US" sz="1800" smtClean="0">
                <a:latin typeface="Constantia" panose="02030602050306030303" pitchFamily="18" charset="0"/>
              </a:rPr>
              <a:t/>
            </a:r>
            <a:br>
              <a:rPr lang="hr-HR" altLang="en-US" sz="1800" smtClean="0">
                <a:latin typeface="Constantia" panose="02030602050306030303" pitchFamily="18" charset="0"/>
              </a:rPr>
            </a:br>
            <a:r>
              <a:rPr lang="hr-HR" altLang="en-US" sz="1800" smtClean="0">
                <a:latin typeface="Constantia" panose="02030602050306030303" pitchFamily="18" charset="0"/>
              </a:rPr>
              <a:t>- </a:t>
            </a:r>
            <a:r>
              <a:rPr lang="sr-Cyrl-CS" altLang="en-US" sz="1800" smtClean="0">
                <a:latin typeface="Constantia" panose="02030602050306030303" pitchFamily="18" charset="0"/>
              </a:rPr>
              <a:t>учествују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стварању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цереброспиналне</a:t>
            </a:r>
            <a:r>
              <a:rPr lang="hr-HR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течности</a:t>
            </a:r>
            <a:r>
              <a:rPr lang="hr-HR" altLang="en-US" sz="1800" smtClean="0">
                <a:latin typeface="Constantia" panose="02030602050306030303" pitchFamily="18" charset="0"/>
              </a:rPr>
              <a:t/>
            </a:r>
            <a:br>
              <a:rPr lang="hr-HR" altLang="en-US" sz="1800" smtClean="0">
                <a:latin typeface="Constantia" panose="02030602050306030303" pitchFamily="18" charset="0"/>
              </a:rPr>
            </a:br>
            <a:r>
              <a:rPr lang="hr-HR" altLang="en-US" sz="1800" smtClean="0">
                <a:latin typeface="Constantia" panose="02030602050306030303" pitchFamily="18" charset="0"/>
              </a:rPr>
              <a:t>   (liquor cerebrospinalis)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Grp="1" noChangeArrowheads="1"/>
          </p:cNvSpPr>
          <p:nvPr>
            <p:ph type="title" orient="vert" idx="4294967295"/>
          </p:nvPr>
        </p:nvSpPr>
        <p:spPr>
          <a:xfrm rot="16200000">
            <a:off x="3433762" y="-2506662"/>
            <a:ext cx="657225" cy="7524750"/>
          </a:xfrm>
        </p:spPr>
        <p:txBody>
          <a:bodyPr vert="eaVert"/>
          <a:lstStyle/>
          <a:p>
            <a:pPr eaLnBrk="1" hangingPunct="1"/>
            <a:r>
              <a:rPr lang="en-US" altLang="en-US" sz="3200" smtClean="0">
                <a:solidFill>
                  <a:srgbClr val="CC0000"/>
                </a:solidFill>
                <a:latin typeface="Constantia" panose="02030602050306030303" pitchFamily="18" charset="0"/>
              </a:rPr>
              <a:t>MEDULLA SPINALIS</a:t>
            </a:r>
            <a:r>
              <a:rPr lang="sr-Cyrl-RS" altLang="en-US" sz="3200" smtClean="0">
                <a:solidFill>
                  <a:srgbClr val="CC0000"/>
                </a:solidFill>
                <a:latin typeface="Constantia" panose="02030602050306030303" pitchFamily="18" charset="0"/>
              </a:rPr>
              <a:t> (кичмена мождина)</a:t>
            </a:r>
            <a:endParaRPr lang="en-US" sz="3200" smtClean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6513" y="1916113"/>
            <a:ext cx="6697662" cy="448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nstantia" panose="02030602050306030303" pitchFamily="18" charset="0"/>
              </a:rPr>
              <a:t>-  </a:t>
            </a:r>
            <a:r>
              <a:rPr lang="sr-Cyrl-CS" altLang="en-US" sz="1800">
                <a:latin typeface="Constantia" panose="02030602050306030303" pitchFamily="18" charset="0"/>
              </a:rPr>
              <a:t>пружа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се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од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лука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првог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вратног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пршљена</a:t>
            </a:r>
            <a:r>
              <a:rPr lang="pt-BR" altLang="en-US" sz="1800">
                <a:latin typeface="Constantia" panose="02030602050306030303" pitchFamily="18" charset="0"/>
              </a:rPr>
              <a:t> </a:t>
            </a:r>
            <a:r>
              <a:rPr lang="pt-BR" altLang="en-US" sz="1800" b="1">
                <a:latin typeface="Constantia" panose="02030602050306030303" pitchFamily="18" charset="0"/>
              </a:rPr>
              <a:t>(C1)</a:t>
            </a:r>
            <a:r>
              <a:rPr lang="en-US" altLang="en-US" sz="1800" b="1">
                <a:latin typeface="Constantia" panose="02030602050306030303" pitchFamily="18" charset="0"/>
              </a:rPr>
              <a:t/>
            </a:r>
            <a:br>
              <a:rPr lang="en-US" altLang="en-US" sz="1800" b="1">
                <a:latin typeface="Constantia" panose="02030602050306030303" pitchFamily="18" charset="0"/>
              </a:rPr>
            </a:br>
            <a:r>
              <a:rPr lang="en-US" altLang="en-US" sz="1800" b="1">
                <a:latin typeface="Constantia" panose="02030602050306030303" pitchFamily="18" charset="0"/>
              </a:rPr>
              <a:t>    </a:t>
            </a:r>
            <a:r>
              <a:rPr lang="sr-Cyrl-CS" altLang="en-US" sz="1800" b="1">
                <a:latin typeface="Constantia" panose="02030602050306030303" pitchFamily="18" charset="0"/>
              </a:rPr>
              <a:t>до</a:t>
            </a:r>
            <a:r>
              <a:rPr lang="en-US" altLang="en-US" sz="1800" b="1">
                <a:latin typeface="Constantia" panose="02030602050306030303" pitchFamily="18" charset="0"/>
              </a:rPr>
              <a:t> </a:t>
            </a:r>
            <a:r>
              <a:rPr lang="sr-Cyrl-CS" altLang="en-US" sz="1800" b="1">
                <a:latin typeface="Constantia" panose="02030602050306030303" pitchFamily="18" charset="0"/>
              </a:rPr>
              <a:t>висине</a:t>
            </a:r>
            <a:r>
              <a:rPr lang="pt-BR" altLang="en-US" sz="1800" b="1">
                <a:latin typeface="Constantia" panose="02030602050306030303" pitchFamily="18" charset="0"/>
              </a:rPr>
              <a:t> L1-L2</a:t>
            </a:r>
            <a:r>
              <a:rPr lang="en-US" altLang="en-US" sz="1800" b="1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пршљена</a:t>
            </a:r>
            <a:r>
              <a:rPr lang="en-US" altLang="en-US" sz="180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nstantia" panose="02030602050306030303" pitchFamily="18" charset="0"/>
              </a:rPr>
              <a:t>-  </a:t>
            </a:r>
            <a:r>
              <a:rPr lang="sr-Cyrl-CS" altLang="en-US" sz="1800">
                <a:latin typeface="Constantia" panose="02030602050306030303" pitchFamily="18" charset="0"/>
              </a:rPr>
              <a:t>дужине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en-US" altLang="en-US" sz="1800" b="1">
                <a:latin typeface="Constantia" panose="02030602050306030303" pitchFamily="18" charset="0"/>
              </a:rPr>
              <a:t>42-45</a:t>
            </a:r>
            <a:r>
              <a:rPr lang="sr-Cyrl-CS" altLang="en-US" sz="1800" b="1">
                <a:latin typeface="Constantia" panose="02030602050306030303" pitchFamily="18" charset="0"/>
              </a:rPr>
              <a:t>цм</a:t>
            </a:r>
            <a:r>
              <a:rPr lang="en-US" altLang="en-US" sz="1800" b="1">
                <a:latin typeface="Constantia" panose="02030602050306030303" pitchFamily="18" charset="0"/>
              </a:rPr>
              <a:t>,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1800">
                <a:latin typeface="Constantia" panose="02030602050306030303" pitchFamily="18" charset="0"/>
              </a:rPr>
              <a:t>  </a:t>
            </a:r>
            <a:r>
              <a:rPr lang="sr-Cyrl-CS" altLang="en-US" sz="1800">
                <a:latin typeface="Constantia" panose="02030602050306030303" pitchFamily="18" charset="0"/>
              </a:rPr>
              <a:t>попречног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пречника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en-US" altLang="en-US" sz="1800" b="1">
                <a:latin typeface="Constantia" panose="02030602050306030303" pitchFamily="18" charset="0"/>
              </a:rPr>
              <a:t>10-12</a:t>
            </a:r>
            <a:r>
              <a:rPr lang="sr-Cyrl-CS" altLang="en-US" sz="1800" b="1">
                <a:latin typeface="Constantia" panose="02030602050306030303" pitchFamily="18" charset="0"/>
              </a:rPr>
              <a:t>мм</a:t>
            </a:r>
            <a:r>
              <a:rPr lang="en-US" altLang="en-US" sz="1800" b="1">
                <a:latin typeface="Constantia" panose="02030602050306030303" pitchFamily="18" charset="0"/>
              </a:rPr>
              <a:t>,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сагиталног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en-US" altLang="en-US" sz="1800" b="1">
                <a:latin typeface="Constantia" panose="02030602050306030303" pitchFamily="18" charset="0"/>
              </a:rPr>
              <a:t>8-9</a:t>
            </a:r>
            <a:r>
              <a:rPr lang="sr-Cyrl-CS" altLang="en-US" sz="1800" b="1">
                <a:latin typeface="Constantia" panose="02030602050306030303" pitchFamily="18" charset="0"/>
              </a:rPr>
              <a:t>мм</a:t>
            </a:r>
            <a:endParaRPr lang="en-US" altLang="en-US" sz="1800" b="1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1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sr-Cyrl-CS" altLang="en-US" sz="1800">
                <a:latin typeface="Constantia" panose="02030602050306030303" pitchFamily="18" charset="0"/>
              </a:rPr>
              <a:t>Описују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се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fi-FI" altLang="en-US" sz="1800">
                <a:latin typeface="Constantia" panose="02030602050306030303" pitchFamily="18" charset="0"/>
              </a:rPr>
              <a:t>2 </a:t>
            </a:r>
            <a:r>
              <a:rPr lang="sr-Cyrl-CS" altLang="en-US" sz="1800">
                <a:latin typeface="Constantia" panose="02030602050306030303" pitchFamily="18" charset="0"/>
              </a:rPr>
              <a:t>задебљања</a:t>
            </a:r>
            <a:r>
              <a:rPr lang="fi-FI" altLang="en-US" sz="180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nstantia" panose="02030602050306030303" pitchFamily="18" charset="0"/>
              </a:rPr>
              <a:t>1. </a:t>
            </a:r>
            <a:r>
              <a:rPr lang="sr-Cyrl-CS" altLang="en-US" sz="1800">
                <a:latin typeface="Constantia" panose="02030602050306030303" pitchFamily="18" charset="0"/>
              </a:rPr>
              <a:t>вратно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задебљање</a:t>
            </a:r>
            <a:br>
              <a:rPr lang="sr-Cyrl-CS" altLang="en-US" sz="1800">
                <a:latin typeface="Constantia" panose="02030602050306030303" pitchFamily="18" charset="0"/>
              </a:rPr>
            </a:br>
            <a:r>
              <a:rPr lang="en-US" altLang="en-US" sz="1800">
                <a:latin typeface="Constantia" panose="02030602050306030303" pitchFamily="18" charset="0"/>
              </a:rPr>
              <a:t>(</a:t>
            </a:r>
            <a:r>
              <a:rPr lang="en-US" altLang="en-US" sz="1800" b="1">
                <a:latin typeface="Constantia" panose="02030602050306030303" pitchFamily="18" charset="0"/>
              </a:rPr>
              <a:t>intumescentio cer</a:t>
            </a:r>
            <a:r>
              <a:rPr lang="en-GB" altLang="en-US" sz="1800" b="1">
                <a:latin typeface="Constantia" panose="02030602050306030303" pitchFamily="18" charset="0"/>
              </a:rPr>
              <a:t>v</a:t>
            </a:r>
            <a:r>
              <a:rPr lang="en-US" altLang="en-US" sz="1800" b="1">
                <a:latin typeface="Constantia" panose="02030602050306030303" pitchFamily="18" charset="0"/>
              </a:rPr>
              <a:t>icalis) </a:t>
            </a:r>
            <a:br>
              <a:rPr lang="en-US" altLang="en-US" sz="1800" b="1">
                <a:latin typeface="Constantia" panose="02030602050306030303" pitchFamily="18" charset="0"/>
              </a:rPr>
            </a:br>
            <a:r>
              <a:rPr lang="sr-Cyrl-CS" altLang="en-US" sz="1800">
                <a:latin typeface="Constantia" panose="02030602050306030303" pitchFamily="18" charset="0"/>
              </a:rPr>
              <a:t>од</a:t>
            </a:r>
            <a:r>
              <a:rPr lang="sr-Cyrl-CS" altLang="en-US" sz="1800" b="1">
                <a:latin typeface="Constantia" panose="02030602050306030303" pitchFamily="18" charset="0"/>
              </a:rPr>
              <a:t> </a:t>
            </a:r>
            <a:r>
              <a:rPr lang="en-US" altLang="en-US" sz="1800">
                <a:latin typeface="Constantia" panose="02030602050306030303" pitchFamily="18" charset="0"/>
              </a:rPr>
              <a:t>C4-Th1 </a:t>
            </a:r>
            <a:r>
              <a:rPr lang="sr-Cyrl-CS" altLang="en-US" sz="1800">
                <a:latin typeface="Constantia" panose="02030602050306030303" pitchFamily="18" charset="0"/>
              </a:rPr>
              <a:t>сегмента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кичмене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мождине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nstantia" panose="02030602050306030303" pitchFamily="18" charset="0"/>
              </a:rPr>
              <a:t>2. </a:t>
            </a:r>
            <a:r>
              <a:rPr lang="sr-Cyrl-CS" altLang="en-US" sz="1800">
                <a:latin typeface="Constantia" panose="02030602050306030303" pitchFamily="18" charset="0"/>
              </a:rPr>
              <a:t>слабинско</a:t>
            </a:r>
            <a:r>
              <a:rPr lang="en-US" altLang="en-US" sz="1800">
                <a:latin typeface="Constantia" panose="02030602050306030303" pitchFamily="18" charset="0"/>
              </a:rPr>
              <a:t>-</a:t>
            </a:r>
            <a:r>
              <a:rPr lang="sr-Cyrl-CS" altLang="en-US" sz="1800">
                <a:latin typeface="Constantia" panose="02030602050306030303" pitchFamily="18" charset="0"/>
              </a:rPr>
              <a:t>крсно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задебљање</a:t>
            </a:r>
            <a:br>
              <a:rPr lang="sr-Cyrl-CS" altLang="en-US" sz="1800">
                <a:latin typeface="Constantia" panose="02030602050306030303" pitchFamily="18" charset="0"/>
              </a:rPr>
            </a:br>
            <a:r>
              <a:rPr lang="en-US" altLang="en-US" sz="1800">
                <a:latin typeface="Constantia" panose="02030602050306030303" pitchFamily="18" charset="0"/>
              </a:rPr>
              <a:t>(</a:t>
            </a:r>
            <a:r>
              <a:rPr lang="en-US" altLang="en-US" sz="1800" b="1">
                <a:latin typeface="Constantia" panose="02030602050306030303" pitchFamily="18" charset="0"/>
              </a:rPr>
              <a:t>intumescentio lumbosacralis)</a:t>
            </a:r>
            <a:br>
              <a:rPr lang="en-US" altLang="en-US" sz="1800" b="1">
                <a:latin typeface="Constantia" panose="02030602050306030303" pitchFamily="18" charset="0"/>
              </a:rPr>
            </a:br>
            <a:r>
              <a:rPr lang="sr-Cyrl-CS" altLang="en-US" sz="1800">
                <a:latin typeface="Constantia" panose="02030602050306030303" pitchFamily="18" charset="0"/>
              </a:rPr>
              <a:t>од</a:t>
            </a:r>
            <a:r>
              <a:rPr lang="en-US" altLang="en-US" sz="1800">
                <a:latin typeface="Constantia" panose="02030602050306030303" pitchFamily="18" charset="0"/>
              </a:rPr>
              <a:t> L4-S3 </a:t>
            </a:r>
            <a:r>
              <a:rPr lang="sr-Cyrl-CS" altLang="en-US" sz="1800">
                <a:latin typeface="Constantia" panose="02030602050306030303" pitchFamily="18" charset="0"/>
              </a:rPr>
              <a:t>сегмента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кичмене мождине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CS" altLang="en-US" sz="1800" b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Завршни</a:t>
            </a:r>
            <a:r>
              <a:rPr lang="en-US" altLang="en-US" sz="1800" b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1800" b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део</a:t>
            </a:r>
            <a:r>
              <a:rPr lang="en-US" altLang="en-US" sz="1800" b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</a:t>
            </a:r>
            <a:r>
              <a:rPr lang="sr-Cyrl-C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купастог</a:t>
            </a:r>
            <a:r>
              <a:rPr lang="en-U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облика</a:t>
            </a:r>
            <a:r>
              <a:rPr lang="en-U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- </a:t>
            </a:r>
            <a:r>
              <a:rPr lang="en-US" altLang="en-US" sz="1800" b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conus medullaris</a:t>
            </a:r>
            <a:endParaRPr lang="en-US" altLang="en-US" sz="180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</p:txBody>
      </p:sp>
      <p:pic>
        <p:nvPicPr>
          <p:cNvPr id="3174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1" t="12187" r="10352" b="10001"/>
          <a:stretch>
            <a:fillRect/>
          </a:stretch>
        </p:blipFill>
        <p:spPr bwMode="auto">
          <a:xfrm>
            <a:off x="6732588" y="1484313"/>
            <a:ext cx="2249487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8" t="16875" r="32031" b="20313"/>
          <a:stretch>
            <a:fillRect/>
          </a:stretch>
        </p:blipFill>
        <p:spPr bwMode="auto">
          <a:xfrm>
            <a:off x="4427538" y="4437063"/>
            <a:ext cx="2106612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ChangeArrowheads="1"/>
          </p:cNvSpPr>
          <p:nvPr/>
        </p:nvSpPr>
        <p:spPr bwMode="auto">
          <a:xfrm>
            <a:off x="-33338" y="476250"/>
            <a:ext cx="90344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nstantia" panose="02030602050306030303" pitchFamily="18" charset="0"/>
              </a:rPr>
              <a:t>* </a:t>
            </a:r>
            <a:r>
              <a:rPr lang="sr-Cyrl-CS" altLang="en-US" sz="2400" b="1">
                <a:latin typeface="Constantia" panose="02030602050306030303" pitchFamily="18" charset="0"/>
              </a:rPr>
              <a:t>Кичмена</a:t>
            </a: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мождина</a:t>
            </a: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је</a:t>
            </a: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подељена</a:t>
            </a: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у</a:t>
            </a: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сегменте</a:t>
            </a:r>
            <a:r>
              <a:rPr lang="en-US" altLang="en-US" sz="2400" b="1">
                <a:latin typeface="Constantia" panose="02030602050306030303" pitchFamily="18" charset="0"/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Под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сегментом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се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подразумева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део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ткива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кичмене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мождине</a:t>
            </a:r>
            <a:r>
              <a:rPr lang="da-DK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из</a:t>
            </a: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ког</a:t>
            </a:r>
            <a:r>
              <a:rPr lang="da-DK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излази</a:t>
            </a:r>
            <a:r>
              <a:rPr lang="da-DK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br>
              <a:rPr lang="da-DK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</a:b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један</a:t>
            </a:r>
            <a:r>
              <a:rPr lang="da-DK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пар</a:t>
            </a:r>
            <a:r>
              <a:rPr lang="da-DK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кичмених</a:t>
            </a:r>
            <a:r>
              <a:rPr lang="da-DK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живаца</a:t>
            </a:r>
            <a:r>
              <a:rPr lang="da-DK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и</a:t>
            </a:r>
            <a:r>
              <a:rPr lang="da-DK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може</a:t>
            </a:r>
            <a:r>
              <a:rPr lang="da-DK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се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сматрати њеном морфолошком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и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b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</a:b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функционалном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јединицом</a:t>
            </a:r>
            <a:r>
              <a:rPr lang="en-U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2400">
                <a:latin typeface="Constantia" panose="02030602050306030303" pitchFamily="18" charset="0"/>
              </a:rPr>
              <a:t>8 </a:t>
            </a:r>
            <a:r>
              <a:rPr lang="sr-Cyrl-CS" altLang="en-US" sz="2400">
                <a:latin typeface="Constantia" panose="02030602050306030303" pitchFamily="18" charset="0"/>
              </a:rPr>
              <a:t>вратних</a:t>
            </a:r>
            <a:r>
              <a:rPr lang="en-US" altLang="en-US" sz="2400">
                <a:latin typeface="Constantia" panose="02030602050306030303" pitchFamily="18" charset="0"/>
              </a:rPr>
              <a:t> (</a:t>
            </a:r>
            <a:r>
              <a:rPr lang="en-US" altLang="en-US" sz="2400" b="1">
                <a:latin typeface="Constantia" panose="02030602050306030303" pitchFamily="18" charset="0"/>
              </a:rPr>
              <a:t>segmenta cervicalia)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="1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2400">
                <a:latin typeface="Constantia" panose="02030602050306030303" pitchFamily="18" charset="0"/>
              </a:rPr>
              <a:t>12 </a:t>
            </a:r>
            <a:r>
              <a:rPr lang="sr-Cyrl-CS" altLang="en-US" sz="2400">
                <a:latin typeface="Constantia" panose="02030602050306030303" pitchFamily="18" charset="0"/>
              </a:rPr>
              <a:t>грудних</a:t>
            </a:r>
            <a:r>
              <a:rPr lang="en-US" altLang="en-US" sz="2400">
                <a:latin typeface="Constantia" panose="02030602050306030303" pitchFamily="18" charset="0"/>
              </a:rPr>
              <a:t> (</a:t>
            </a:r>
            <a:r>
              <a:rPr lang="en-US" altLang="en-US" sz="2400" b="1">
                <a:latin typeface="Constantia" panose="02030602050306030303" pitchFamily="18" charset="0"/>
              </a:rPr>
              <a:t>segmenta thoracica)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en-US" altLang="en-US" sz="2400" b="1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2400">
                <a:latin typeface="Constantia" panose="02030602050306030303" pitchFamily="18" charset="0"/>
              </a:rPr>
              <a:t>5 </a:t>
            </a:r>
            <a:r>
              <a:rPr lang="sr-Cyrl-CS" altLang="en-US" sz="2400">
                <a:latin typeface="Constantia" panose="02030602050306030303" pitchFamily="18" charset="0"/>
              </a:rPr>
              <a:t>слабинских</a:t>
            </a:r>
            <a:r>
              <a:rPr lang="en-US" altLang="en-US" sz="2400">
                <a:latin typeface="Constantia" panose="02030602050306030303" pitchFamily="18" charset="0"/>
              </a:rPr>
              <a:t> (</a:t>
            </a:r>
            <a:r>
              <a:rPr lang="en-US" altLang="en-US" sz="2400" b="1">
                <a:latin typeface="Constantia" panose="02030602050306030303" pitchFamily="18" charset="0"/>
              </a:rPr>
              <a:t>segmenta lumbalia)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en-US" altLang="en-US" sz="2400" b="1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2400">
                <a:latin typeface="Constantia" panose="02030602050306030303" pitchFamily="18" charset="0"/>
              </a:rPr>
              <a:t>5 </a:t>
            </a:r>
            <a:r>
              <a:rPr lang="sr-Cyrl-CS" altLang="en-US" sz="2400">
                <a:latin typeface="Constantia" panose="02030602050306030303" pitchFamily="18" charset="0"/>
              </a:rPr>
              <a:t>крсних</a:t>
            </a:r>
            <a:r>
              <a:rPr lang="en-US" altLang="en-US" sz="2400">
                <a:latin typeface="Constantia" panose="02030602050306030303" pitchFamily="18" charset="0"/>
              </a:rPr>
              <a:t> (</a:t>
            </a:r>
            <a:r>
              <a:rPr lang="en-US" altLang="en-US" sz="2400" b="1">
                <a:latin typeface="Constantia" panose="02030602050306030303" pitchFamily="18" charset="0"/>
              </a:rPr>
              <a:t>segmenta sacralia)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="1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Constantia" panose="02030602050306030303" pitchFamily="18" charset="0"/>
              </a:rPr>
              <a:t>- 1-3 </a:t>
            </a:r>
            <a:r>
              <a:rPr lang="sr-Cyrl-CS" altLang="en-US" sz="2400">
                <a:latin typeface="Constantia" panose="02030602050306030303" pitchFamily="18" charset="0"/>
              </a:rPr>
              <a:t>тртична</a:t>
            </a:r>
            <a:r>
              <a:rPr lang="en-US" altLang="en-US" sz="2400">
                <a:latin typeface="Constantia" panose="02030602050306030303" pitchFamily="18" charset="0"/>
              </a:rPr>
              <a:t> (</a:t>
            </a:r>
            <a:r>
              <a:rPr lang="en-US" altLang="en-US" sz="2400" b="1">
                <a:latin typeface="Constantia" panose="02030602050306030303" pitchFamily="18" charset="0"/>
              </a:rPr>
              <a:t>segmenta coccygea)</a:t>
            </a:r>
            <a:endParaRPr lang="en-US" altLang="en-US" sz="2400">
              <a:latin typeface="Constantia" panose="02030602050306030303" pitchFamily="18" charset="0"/>
            </a:endParaRPr>
          </a:p>
        </p:txBody>
      </p:sp>
      <p:pic>
        <p:nvPicPr>
          <p:cNvPr id="32771" name="Picture 10" descr="nn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5"/>
          <a:stretch>
            <a:fillRect/>
          </a:stretch>
        </p:blipFill>
        <p:spPr bwMode="auto">
          <a:xfrm>
            <a:off x="6084888" y="2566988"/>
            <a:ext cx="2035175" cy="417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ChangeArrowheads="1"/>
          </p:cNvSpPr>
          <p:nvPr/>
        </p:nvSpPr>
        <p:spPr bwMode="auto">
          <a:xfrm>
            <a:off x="0" y="4429125"/>
            <a:ext cx="6072188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CS" altLang="en-US" sz="2000">
                <a:latin typeface="Constantia" panose="02030602050306030303" pitchFamily="18" charset="0"/>
              </a:rPr>
              <a:t>Стубови</a:t>
            </a:r>
            <a:r>
              <a:rPr lang="it-IT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сиве</a:t>
            </a:r>
            <a:r>
              <a:rPr lang="it-IT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масе</a:t>
            </a:r>
            <a:r>
              <a:rPr lang="it-IT" altLang="en-US" sz="2000">
                <a:latin typeface="Constantia" panose="02030602050306030303" pitchFamily="18" charset="0"/>
              </a:rPr>
              <a:t> - columnae griseae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nstantia" panose="02030602050306030303" pitchFamily="18" charset="0"/>
              </a:rPr>
              <a:t>1. columna anterior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nstantia" panose="02030602050306030303" pitchFamily="18" charset="0"/>
              </a:rPr>
              <a:t>2. columna posterior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nstantia" panose="02030602050306030303" pitchFamily="18" charset="0"/>
              </a:rPr>
              <a:t>3. columna laterales</a:t>
            </a:r>
            <a:br>
              <a:rPr lang="en-US" altLang="en-US" sz="2000" b="1">
                <a:latin typeface="Constantia" panose="02030602050306030303" pitchFamily="18" charset="0"/>
              </a:rPr>
            </a:br>
            <a:r>
              <a:rPr lang="en-US" altLang="en-US" sz="2000" b="1">
                <a:latin typeface="Constantia" panose="02030602050306030303" pitchFamily="18" charset="0"/>
              </a:rPr>
              <a:t>    </a:t>
            </a:r>
            <a:r>
              <a:rPr lang="sr-Cyrl-CS" altLang="en-US" sz="2000" b="1">
                <a:latin typeface="Constantia" panose="02030602050306030303" pitchFamily="18" charset="0"/>
              </a:rPr>
              <a:t>од</a:t>
            </a:r>
            <a:r>
              <a:rPr lang="en-US" altLang="en-US" sz="2000" b="1">
                <a:latin typeface="Constantia" panose="02030602050306030303" pitchFamily="18" charset="0"/>
              </a:rPr>
              <a:t> C8-L2 </a:t>
            </a:r>
            <a:r>
              <a:rPr lang="sr-Cyrl-CS" altLang="en-US" sz="2000" b="1">
                <a:latin typeface="Constantia" panose="02030602050306030303" pitchFamily="18" charset="0"/>
              </a:rPr>
              <a:t>сегмента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и</a:t>
            </a:r>
            <a:r>
              <a:rPr lang="en-US" altLang="en-US" sz="2000" b="1">
                <a:latin typeface="Constantia" panose="02030602050306030303" pitchFamily="18" charset="0"/>
              </a:rPr>
              <a:t> S2-S4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nstantia" panose="02030602050306030303" pitchFamily="18" charset="0"/>
              </a:rPr>
              <a:t>4. zona intermedia</a:t>
            </a:r>
            <a:endParaRPr lang="en-US" altLang="en-US" sz="2000">
              <a:latin typeface="Constantia" panose="02030602050306030303" pitchFamily="18" charset="0"/>
            </a:endParaRPr>
          </a:p>
        </p:txBody>
      </p:sp>
      <p:sp>
        <p:nvSpPr>
          <p:cNvPr id="33795" name="Title 1"/>
          <p:cNvSpPr txBox="1">
            <a:spLocks noChangeArrowheads="1"/>
          </p:cNvSpPr>
          <p:nvPr/>
        </p:nvSpPr>
        <p:spPr bwMode="auto">
          <a:xfrm>
            <a:off x="1371600" y="282575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CS" altLang="en-US" sz="3600">
                <a:solidFill>
                  <a:schemeClr val="tx2"/>
                </a:solidFill>
                <a:latin typeface="Constantia" panose="02030602050306030303" pitchFamily="18" charset="0"/>
              </a:rPr>
              <a:t>Сива</a:t>
            </a:r>
            <a:r>
              <a:rPr lang="en-US" altLang="en-US" sz="3600">
                <a:solidFill>
                  <a:schemeClr val="tx2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3600">
                <a:solidFill>
                  <a:schemeClr val="tx2"/>
                </a:solidFill>
                <a:latin typeface="Constantia" panose="02030602050306030303" pitchFamily="18" charset="0"/>
              </a:rPr>
              <a:t>маса</a:t>
            </a:r>
            <a:r>
              <a:rPr lang="en-US" altLang="en-US" sz="3600">
                <a:solidFill>
                  <a:schemeClr val="tx2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3600">
                <a:solidFill>
                  <a:schemeClr val="tx2"/>
                </a:solidFill>
                <a:latin typeface="Calibri" panose="020F0502020204030204" pitchFamily="34" charset="0"/>
              </a:rPr>
              <a:t>(substantia grisea)</a:t>
            </a:r>
            <a:endParaRPr lang="en-US" sz="360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3708400" y="5929313"/>
            <a:ext cx="5435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nstantia" panose="02030602050306030303" pitchFamily="18" charset="0"/>
              </a:rPr>
              <a:t>*</a:t>
            </a:r>
            <a:r>
              <a:rPr lang="sr-Cyrl-CS" altLang="en-US" sz="2000">
                <a:latin typeface="Constantia" panose="02030602050306030303" pitchFamily="18" charset="0"/>
              </a:rPr>
              <a:t>Кроз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средину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сиве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масе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кичмене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мождине</a:t>
            </a:r>
            <a:r>
              <a:rPr lang="en-US" altLang="en-US" sz="2000">
                <a:latin typeface="Constantia" panose="02030602050306030303" pitchFamily="18" charset="0"/>
              </a:rPr>
              <a:t/>
            </a:r>
            <a:br>
              <a:rPr lang="en-US" altLang="en-US" sz="2000">
                <a:latin typeface="Constantia" panose="02030602050306030303" pitchFamily="18" charset="0"/>
              </a:rPr>
            </a:br>
            <a:r>
              <a:rPr lang="en-US" altLang="en-US" sz="2000">
                <a:latin typeface="Constantia" panose="02030602050306030303" pitchFamily="18" charset="0"/>
              </a:rPr>
              <a:t>  </a:t>
            </a:r>
            <a:r>
              <a:rPr lang="sr-Cyrl-CS" altLang="en-US" sz="2000">
                <a:latin typeface="Constantia" panose="02030602050306030303" pitchFamily="18" charset="0"/>
              </a:rPr>
              <a:t>пролази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централни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канал</a:t>
            </a:r>
            <a:r>
              <a:rPr lang="en-US" altLang="en-US" sz="2000">
                <a:latin typeface="Constantia" panose="02030602050306030303" pitchFamily="18" charset="0"/>
              </a:rPr>
              <a:t> (canalis centralis)</a:t>
            </a:r>
          </a:p>
        </p:txBody>
      </p:sp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33749" r="22070" b="19376"/>
          <a:stretch>
            <a:fillRect/>
          </a:stretch>
        </p:blipFill>
        <p:spPr bwMode="auto">
          <a:xfrm>
            <a:off x="4035425" y="1544638"/>
            <a:ext cx="4857750" cy="303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79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4" t="12187" r="13281" b="5312"/>
          <a:stretch>
            <a:fillRect/>
          </a:stretch>
        </p:blipFill>
        <p:spPr bwMode="auto">
          <a:xfrm>
            <a:off x="179388" y="1485900"/>
            <a:ext cx="3600450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-42863" y="660400"/>
            <a:ext cx="910907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C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Предњи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sr-Cyrl-R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стубови</a:t>
            </a:r>
            <a:r>
              <a:rPr lang="sr-Cyrl-C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- co</a:t>
            </a:r>
            <a:r>
              <a:rPr lang="en-GB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lumnae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anterior</a:t>
            </a:r>
            <a:r>
              <a:rPr lang="en-GB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es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(</a:t>
            </a:r>
            <a:r>
              <a:rPr lang="sr-Cyrl-C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моторни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sr-Cyrl-R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стуб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o</a:t>
            </a:r>
            <a:r>
              <a:rPr lang="sr-Cyrl-C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ви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)</a:t>
            </a:r>
            <a:endParaRPr lang="en-US" altLang="en-US" sz="240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sp>
        <p:nvSpPr>
          <p:cNvPr id="34819" name="Rectangle 7"/>
          <p:cNvSpPr>
            <a:spLocks noChangeArrowheads="1"/>
          </p:cNvSpPr>
          <p:nvPr/>
        </p:nvSpPr>
        <p:spPr bwMode="auto">
          <a:xfrm>
            <a:off x="107950" y="1087438"/>
            <a:ext cx="85693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CS" altLang="en-US" sz="1800">
                <a:latin typeface="Constantia" panose="02030602050306030303" pitchFamily="18" charset="0"/>
              </a:rPr>
              <a:t>У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предњим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роговима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се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налазе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моторна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једра</a:t>
            </a:r>
            <a:endParaRPr lang="en-US" altLang="en-US" sz="1800">
              <a:latin typeface="Constantia" panose="02030602050306030303" pitchFamily="18" charset="0"/>
            </a:endParaRPr>
          </a:p>
        </p:txBody>
      </p:sp>
      <p:sp>
        <p:nvSpPr>
          <p:cNvPr id="34820" name="Rectangle 2"/>
          <p:cNvSpPr>
            <a:spLocks noChangeArrowheads="1"/>
          </p:cNvSpPr>
          <p:nvPr/>
        </p:nvSpPr>
        <p:spPr bwMode="auto">
          <a:xfrm>
            <a:off x="0" y="1698625"/>
            <a:ext cx="9109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C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Задњи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sr-Cyrl-R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стубови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- co</a:t>
            </a:r>
            <a:r>
              <a:rPr lang="en-GB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lumnae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posterior</a:t>
            </a:r>
            <a:r>
              <a:rPr lang="en-GB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es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(</a:t>
            </a:r>
            <a:r>
              <a:rPr lang="sr-Cyrl-C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сензитивни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sr-Cyrl-R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стуб</a:t>
            </a:r>
            <a:r>
              <a:rPr lang="sr-Cyrl-C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ови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)</a:t>
            </a:r>
            <a:endParaRPr lang="en-US" altLang="en-US" sz="240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sp>
        <p:nvSpPr>
          <p:cNvPr id="34821" name="Content Placeholder 8"/>
          <p:cNvSpPr>
            <a:spLocks noGrp="1" noChangeArrowheads="1"/>
          </p:cNvSpPr>
          <p:nvPr/>
        </p:nvSpPr>
        <p:spPr bwMode="auto">
          <a:xfrm>
            <a:off x="0" y="2349500"/>
            <a:ext cx="903763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sz="1800">
                <a:latin typeface="Constantia" panose="02030602050306030303" pitchFamily="18" charset="0"/>
              </a:rPr>
              <a:t>  </a:t>
            </a:r>
            <a:r>
              <a:rPr lang="sr-Cyrl-CS" altLang="en-US" sz="1800">
                <a:latin typeface="Constantia" panose="02030602050306030303" pitchFamily="18" charset="0"/>
              </a:rPr>
              <a:t>У</a:t>
            </a:r>
            <a:r>
              <a:rPr lang="it-IT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њима</a:t>
            </a:r>
            <a:r>
              <a:rPr lang="it-IT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се</a:t>
            </a:r>
            <a:r>
              <a:rPr lang="it-IT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налазе</a:t>
            </a:r>
            <a:r>
              <a:rPr lang="it-IT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сензитивна</a:t>
            </a:r>
            <a:r>
              <a:rPr lang="it-IT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једра</a:t>
            </a:r>
            <a:r>
              <a:rPr lang="it-IT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где</a:t>
            </a:r>
            <a:r>
              <a:rPr lang="it-IT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се</a:t>
            </a:r>
            <a:r>
              <a:rPr lang="it-IT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завршавају</a:t>
            </a:r>
            <a:r>
              <a:rPr lang="it-IT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централни</a:t>
            </a:r>
            <a:r>
              <a:rPr lang="it-IT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наставци неурон</a:t>
            </a:r>
            <a:r>
              <a:rPr lang="en-GB" altLang="en-US" sz="1800">
                <a:latin typeface="Constantia" panose="02030602050306030303" pitchFamily="18" charset="0"/>
              </a:rPr>
              <a:t>a</a:t>
            </a:r>
            <a:r>
              <a:rPr lang="sr-Cyrl-CS" altLang="en-US" sz="1800">
                <a:latin typeface="Constantia" panose="02030602050306030303" pitchFamily="18" charset="0"/>
              </a:rPr>
              <a:t/>
            </a:r>
            <a:br>
              <a:rPr lang="sr-Cyrl-CS" altLang="en-US" sz="1800">
                <a:latin typeface="Constantia" panose="02030602050306030303" pitchFamily="18" charset="0"/>
              </a:rPr>
            </a:br>
            <a:r>
              <a:rPr lang="sr-Cyrl-CS" altLang="en-US" sz="1800">
                <a:latin typeface="Constantia" panose="02030602050306030303" pitchFamily="18" charset="0"/>
              </a:rPr>
              <a:t>смештених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у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спиналним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ганглионима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који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преносе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осећаје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бола</a:t>
            </a:r>
            <a:r>
              <a:rPr lang="sr-Cyrl-RS" altLang="en-US" sz="1800">
                <a:latin typeface="Constantia" panose="02030602050306030303" pitchFamily="18" charset="0"/>
              </a:rPr>
              <a:t>, температуре...</a:t>
            </a:r>
            <a:endParaRPr lang="en-US" altLang="en-US" sz="1800">
              <a:latin typeface="Constantia" panose="02030602050306030303" pitchFamily="18" charset="0"/>
            </a:endParaRPr>
          </a:p>
        </p:txBody>
      </p:sp>
      <p:sp>
        <p:nvSpPr>
          <p:cNvPr id="34822" name="Rectangle 5"/>
          <p:cNvSpPr>
            <a:spLocks noChangeArrowheads="1"/>
          </p:cNvSpPr>
          <p:nvPr/>
        </p:nvSpPr>
        <p:spPr bwMode="auto">
          <a:xfrm>
            <a:off x="0" y="3255963"/>
            <a:ext cx="9145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C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Бочни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sr-Cyrl-R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стубови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- c</a:t>
            </a:r>
            <a:r>
              <a:rPr lang="en-GB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olumnae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laterale</a:t>
            </a:r>
            <a:r>
              <a:rPr lang="en-GB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s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(</a:t>
            </a:r>
            <a:r>
              <a:rPr lang="sr-Cyrl-C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аутономни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sr-Cyrl-R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стуб</a:t>
            </a:r>
            <a:r>
              <a:rPr lang="sr-Cyrl-C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ови</a:t>
            </a:r>
            <a:r>
              <a:rPr lang="en-US" altLang="en-US" sz="2400" b="1">
                <a:solidFill>
                  <a:srgbClr val="14425D"/>
                </a:solidFill>
                <a:latin typeface="Constantia" panose="02030602050306030303" pitchFamily="18" charset="0"/>
              </a:rPr>
              <a:t>)</a:t>
            </a:r>
            <a:endParaRPr lang="en-US" altLang="en-US" sz="240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sp>
        <p:nvSpPr>
          <p:cNvPr id="34823" name="Rectangle 3"/>
          <p:cNvSpPr>
            <a:spLocks noChangeArrowheads="1"/>
          </p:cNvSpPr>
          <p:nvPr/>
        </p:nvSpPr>
        <p:spPr bwMode="auto">
          <a:xfrm>
            <a:off x="0" y="3644900"/>
            <a:ext cx="9144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sr-Cyrl-C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1800" b="1">
                <a:latin typeface="Constantia" panose="02030602050306030303" pitchFamily="18" charset="0"/>
              </a:rPr>
              <a:t>Симпатички</a:t>
            </a:r>
            <a:r>
              <a:rPr lang="en-US" altLang="en-US" sz="1800" b="1">
                <a:latin typeface="Constantia" panose="02030602050306030303" pitchFamily="18" charset="0"/>
              </a:rPr>
              <a:t> </a:t>
            </a:r>
            <a:r>
              <a:rPr lang="sr-Cyrl-CS" altLang="en-US" sz="1800" b="1">
                <a:latin typeface="Constantia" panose="02030602050306030303" pitchFamily="18" charset="0"/>
              </a:rPr>
              <a:t>центар</a:t>
            </a:r>
            <a:r>
              <a:rPr lang="en-US" altLang="en-US" sz="1800">
                <a:latin typeface="Constantia" panose="02030602050306030303" pitchFamily="18" charset="0"/>
              </a:rPr>
              <a:t> (</a:t>
            </a:r>
            <a:r>
              <a:rPr lang="en-US" altLang="en-US" sz="1800" b="1">
                <a:latin typeface="Constantia" panose="02030602050306030303" pitchFamily="18" charset="0"/>
              </a:rPr>
              <a:t>centrum sympathicum) </a:t>
            </a:r>
            <a:r>
              <a:rPr lang="sr-Cyrl-CS" altLang="en-US" sz="1800" b="1">
                <a:latin typeface="Constantia" panose="02030602050306030303" pitchFamily="18" charset="0"/>
              </a:rPr>
              <a:t>се</a:t>
            </a:r>
            <a:r>
              <a:rPr lang="en-US" altLang="en-US" sz="1800" b="1">
                <a:latin typeface="Constantia" panose="02030602050306030303" pitchFamily="18" charset="0"/>
              </a:rPr>
              <a:t> </a:t>
            </a:r>
            <a:r>
              <a:rPr lang="sr-Cyrl-CS" altLang="en-US" sz="1800" b="1">
                <a:latin typeface="Constantia" panose="02030602050306030303" pitchFamily="18" charset="0"/>
              </a:rPr>
              <a:t>пружа</a:t>
            </a:r>
            <a:r>
              <a:rPr lang="en-US" altLang="en-US" sz="1800" b="1">
                <a:latin typeface="Constantia" panose="02030602050306030303" pitchFamily="18" charset="0"/>
              </a:rPr>
              <a:t> </a:t>
            </a:r>
            <a:r>
              <a:rPr lang="sr-Cyrl-CS" altLang="en-US" sz="1800" b="1">
                <a:latin typeface="Constantia" panose="02030602050306030303" pitchFamily="18" charset="0"/>
              </a:rPr>
              <a:t>од</a:t>
            </a:r>
            <a:r>
              <a:rPr lang="en-US" altLang="en-US" sz="1800" b="1">
                <a:latin typeface="Constantia" panose="02030602050306030303" pitchFamily="18" charset="0"/>
              </a:rPr>
              <a:t> C8-L2</a:t>
            </a:r>
            <a:br>
              <a:rPr lang="en-US" altLang="en-US" sz="1800" b="1">
                <a:latin typeface="Constantia" panose="02030602050306030303" pitchFamily="18" charset="0"/>
              </a:rPr>
            </a:br>
            <a:r>
              <a:rPr lang="en-US" altLang="en-US" sz="1800" b="1">
                <a:latin typeface="Constantia" panose="02030602050306030303" pitchFamily="18" charset="0"/>
              </a:rPr>
              <a:t>  </a:t>
            </a:r>
            <a:r>
              <a:rPr lang="sr-Cyrl-CS" altLang="en-US" sz="1800">
                <a:latin typeface="Constantia" panose="02030602050306030303" pitchFamily="18" charset="0"/>
              </a:rPr>
              <a:t>сегмента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кичмене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мождине</a:t>
            </a:r>
            <a:r>
              <a:rPr lang="sr-Cyrl-RS" altLang="en-US" sz="180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sr-Cyrl-CS" altLang="en-US" sz="1600">
                <a:latin typeface="Constantia" panose="02030602050306030303" pitchFamily="18" charset="0"/>
              </a:rPr>
              <a:t> центар</a:t>
            </a:r>
            <a:r>
              <a:rPr lang="pl-PL" altLang="en-US" sz="1600">
                <a:latin typeface="Constantia" panose="02030602050306030303" pitchFamily="18" charset="0"/>
              </a:rPr>
              <a:t> </a:t>
            </a:r>
            <a:r>
              <a:rPr lang="sr-Cyrl-CS" altLang="en-US" sz="1600">
                <a:latin typeface="Constantia" panose="02030602050306030303" pitchFamily="18" charset="0"/>
              </a:rPr>
              <a:t>за</a:t>
            </a:r>
            <a:r>
              <a:rPr lang="pl-PL" altLang="en-US" sz="1600">
                <a:latin typeface="Constantia" panose="02030602050306030303" pitchFamily="18" charset="0"/>
              </a:rPr>
              <a:t> </a:t>
            </a:r>
            <a:r>
              <a:rPr lang="sr-Cyrl-CS" altLang="en-US" sz="1600">
                <a:latin typeface="Constantia" panose="02030602050306030303" pitchFamily="18" charset="0"/>
              </a:rPr>
              <a:t>ширење</a:t>
            </a:r>
            <a:r>
              <a:rPr lang="pl-PL" altLang="en-US" sz="1600">
                <a:latin typeface="Constantia" panose="02030602050306030303" pitchFamily="18" charset="0"/>
              </a:rPr>
              <a:t> </a:t>
            </a:r>
            <a:r>
              <a:rPr lang="sr-Cyrl-CS" altLang="en-US" sz="1600">
                <a:latin typeface="Constantia" panose="02030602050306030303" pitchFamily="18" charset="0"/>
              </a:rPr>
              <a:t>зенице</a:t>
            </a:r>
            <a:r>
              <a:rPr lang="pl-PL" altLang="en-US" sz="1600">
                <a:latin typeface="Constantia" panose="02030602050306030303" pitchFamily="18" charset="0"/>
              </a:rPr>
              <a:t> (centrum </a:t>
            </a:r>
            <a:r>
              <a:rPr lang="en-US" altLang="en-US" sz="1600">
                <a:latin typeface="Constantia" panose="02030602050306030303" pitchFamily="18" charset="0"/>
              </a:rPr>
              <a:t>ciliospinale- Budge) </a:t>
            </a:r>
            <a:r>
              <a:rPr lang="sr-Cyrl-CS" altLang="en-US" sz="1600">
                <a:latin typeface="Constantia" panose="02030602050306030303" pitchFamily="18" charset="0"/>
              </a:rPr>
              <a:t>од</a:t>
            </a:r>
            <a:r>
              <a:rPr lang="en-US" altLang="en-US" sz="1600">
                <a:latin typeface="Constantia" panose="02030602050306030303" pitchFamily="18" charset="0"/>
              </a:rPr>
              <a:t> C8-Th1 </a:t>
            </a:r>
            <a:r>
              <a:rPr lang="sr-Cyrl-CS" altLang="en-US" sz="1600">
                <a:latin typeface="Constantia" panose="02030602050306030303" pitchFamily="18" charset="0"/>
              </a:rPr>
              <a:t>сегмента</a:t>
            </a:r>
            <a:r>
              <a:rPr lang="sr-Cyrl-RS" altLang="en-US" sz="1600">
                <a:latin typeface="Constantia" panose="02030602050306030303" pitchFamily="18" charset="0"/>
              </a:rPr>
              <a:t>;</a:t>
            </a:r>
            <a:br>
              <a:rPr lang="sr-Cyrl-RS" altLang="en-US" sz="1600">
                <a:latin typeface="Constantia" panose="02030602050306030303" pitchFamily="18" charset="0"/>
              </a:rPr>
            </a:br>
            <a:r>
              <a:rPr lang="sr-Cyrl-RS" altLang="en-US" sz="1600">
                <a:latin typeface="Constantia" panose="02030602050306030303" pitchFamily="18" charset="0"/>
              </a:rPr>
              <a:t> </a:t>
            </a:r>
            <a:r>
              <a:rPr lang="pl-PL" altLang="en-US" sz="1600">
                <a:latin typeface="Constantia" panose="02030602050306030303" pitchFamily="18" charset="0"/>
              </a:rPr>
              <a:t> </a:t>
            </a:r>
            <a:r>
              <a:rPr lang="sr-Cyrl-CS" altLang="en-US" sz="1600">
                <a:latin typeface="Constantia" panose="02030602050306030303" pitchFamily="18" charset="0"/>
              </a:rPr>
              <a:t>симпатички</a:t>
            </a:r>
            <a:r>
              <a:rPr lang="pl-PL" altLang="en-US" sz="1600">
                <a:latin typeface="Constantia" panose="02030602050306030303" pitchFamily="18" charset="0"/>
              </a:rPr>
              <a:t> </a:t>
            </a:r>
            <a:r>
              <a:rPr lang="sr-Cyrl-CS" altLang="en-US" sz="1600">
                <a:latin typeface="Constantia" panose="02030602050306030303" pitchFamily="18" charset="0"/>
              </a:rPr>
              <a:t>центар</a:t>
            </a:r>
            <a:r>
              <a:rPr lang="pl-PL" altLang="en-US" sz="1600">
                <a:latin typeface="Constantia" panose="02030602050306030303" pitchFamily="18" charset="0"/>
              </a:rPr>
              <a:t> </a:t>
            </a:r>
            <a:r>
              <a:rPr lang="sr-Cyrl-CS" altLang="en-US" sz="1600">
                <a:latin typeface="Constantia" panose="02030602050306030303" pitchFamily="18" charset="0"/>
              </a:rPr>
              <a:t>за</a:t>
            </a:r>
            <a:r>
              <a:rPr lang="pl-PL" altLang="en-US" sz="1600">
                <a:latin typeface="Constantia" panose="02030602050306030303" pitchFamily="18" charset="0"/>
              </a:rPr>
              <a:t> </a:t>
            </a:r>
            <a:r>
              <a:rPr lang="sr-Cyrl-CS" altLang="en-US" sz="1600">
                <a:latin typeface="Constantia" panose="02030602050306030303" pitchFamily="18" charset="0"/>
              </a:rPr>
              <a:t>рад</a:t>
            </a:r>
            <a:r>
              <a:rPr lang="pl-PL" altLang="en-US" sz="1600">
                <a:latin typeface="Constantia" panose="02030602050306030303" pitchFamily="18" charset="0"/>
              </a:rPr>
              <a:t> </a:t>
            </a:r>
            <a:r>
              <a:rPr lang="sr-Cyrl-CS" altLang="en-US" sz="1600">
                <a:latin typeface="Constantia" panose="02030602050306030303" pitchFamily="18" charset="0"/>
              </a:rPr>
              <a:t>срца</a:t>
            </a:r>
            <a:r>
              <a:rPr lang="pl-PL" altLang="en-US" sz="1600">
                <a:latin typeface="Constantia" panose="02030602050306030303" pitchFamily="18" charset="0"/>
              </a:rPr>
              <a:t> </a:t>
            </a:r>
            <a:r>
              <a:rPr lang="sr-Cyrl-CS" altLang="en-US" sz="1600">
                <a:latin typeface="Constantia" panose="02030602050306030303" pitchFamily="18" charset="0"/>
              </a:rPr>
              <a:t>од</a:t>
            </a:r>
            <a:r>
              <a:rPr lang="pl-PL" altLang="en-US" sz="1600">
                <a:latin typeface="Constantia" panose="02030602050306030303" pitchFamily="18" charset="0"/>
              </a:rPr>
              <a:t> </a:t>
            </a:r>
            <a:r>
              <a:rPr lang="en-US" altLang="en-US" sz="1600">
                <a:latin typeface="Constantia" panose="02030602050306030303" pitchFamily="18" charset="0"/>
              </a:rPr>
              <a:t>Th2-Th4 </a:t>
            </a:r>
            <a:r>
              <a:rPr lang="sr-Cyrl-CS" altLang="en-US" sz="1600">
                <a:latin typeface="Constantia" panose="02030602050306030303" pitchFamily="18" charset="0"/>
              </a:rPr>
              <a:t>сегмента</a:t>
            </a:r>
            <a:endParaRPr lang="en-US" altLang="en-US" sz="1600">
              <a:latin typeface="Constantia" panose="02030602050306030303" pitchFamily="18" charset="0"/>
            </a:endParaRPr>
          </a:p>
        </p:txBody>
      </p:sp>
      <p:sp>
        <p:nvSpPr>
          <p:cNvPr id="34824" name="Rectangle 3"/>
          <p:cNvSpPr>
            <a:spLocks noChangeArrowheads="1"/>
          </p:cNvSpPr>
          <p:nvPr/>
        </p:nvSpPr>
        <p:spPr bwMode="auto">
          <a:xfrm>
            <a:off x="0" y="5338763"/>
            <a:ext cx="9144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latin typeface="Constantia" panose="02030602050306030303" pitchFamily="18" charset="0"/>
              </a:rPr>
              <a:t>- </a:t>
            </a:r>
            <a:r>
              <a:rPr lang="sr-Cyrl-CS" altLang="en-US" sz="1800" b="1">
                <a:latin typeface="Constantia" panose="02030602050306030303" pitchFamily="18" charset="0"/>
              </a:rPr>
              <a:t>Парасимпатички</a:t>
            </a:r>
            <a:r>
              <a:rPr lang="en-US" altLang="en-US" sz="1800" b="1">
                <a:latin typeface="Constantia" panose="02030602050306030303" pitchFamily="18" charset="0"/>
              </a:rPr>
              <a:t> </a:t>
            </a:r>
            <a:r>
              <a:rPr lang="sr-Cyrl-CS" altLang="en-US" sz="1800" b="1">
                <a:latin typeface="Constantia" panose="02030602050306030303" pitchFamily="18" charset="0"/>
              </a:rPr>
              <a:t>центар</a:t>
            </a:r>
            <a:r>
              <a:rPr lang="en-US" altLang="en-US" sz="1800" b="1">
                <a:latin typeface="Constantia" panose="02030602050306030303" pitchFamily="18" charset="0"/>
              </a:rPr>
              <a:t> </a:t>
            </a:r>
            <a:r>
              <a:rPr lang="en-US" altLang="en-US" sz="1800">
                <a:latin typeface="Constantia" panose="02030602050306030303" pitchFamily="18" charset="0"/>
              </a:rPr>
              <a:t>(</a:t>
            </a:r>
            <a:r>
              <a:rPr lang="en-US" altLang="en-US" sz="1800" b="1">
                <a:latin typeface="Constantia" panose="02030602050306030303" pitchFamily="18" charset="0"/>
              </a:rPr>
              <a:t>centrum parasymphaticus) </a:t>
            </a:r>
            <a:r>
              <a:rPr lang="sr-Cyrl-CS" altLang="en-US" sz="1800" b="1">
                <a:latin typeface="Constantia" panose="02030602050306030303" pitchFamily="18" charset="0"/>
              </a:rPr>
              <a:t>се</a:t>
            </a:r>
            <a:r>
              <a:rPr lang="en-US" altLang="en-US" sz="1800" b="1">
                <a:latin typeface="Constantia" panose="02030602050306030303" pitchFamily="18" charset="0"/>
              </a:rPr>
              <a:t> </a:t>
            </a:r>
            <a:r>
              <a:rPr lang="sr-Cyrl-RS" altLang="en-US" sz="1800" b="1">
                <a:latin typeface="Times New Roman" panose="02020603050405020304" pitchFamily="18" charset="0"/>
              </a:rPr>
              <a:t>пружа од</a:t>
            </a:r>
            <a:r>
              <a:rPr lang="en-US" altLang="en-US" sz="1800" b="1">
                <a:latin typeface="Constantia" panose="02030602050306030303" pitchFamily="18" charset="0"/>
              </a:rPr>
              <a:t> S2-S4 </a:t>
            </a:r>
            <a:br>
              <a:rPr lang="en-US" altLang="en-US" sz="1800" b="1">
                <a:latin typeface="Constantia" panose="02030602050306030303" pitchFamily="18" charset="0"/>
              </a:rPr>
            </a:br>
            <a:r>
              <a:rPr lang="sr-Cyrl-RS" altLang="en-US" sz="1800" b="1">
                <a:latin typeface="Constantia" panose="02030602050306030303" pitchFamily="18" charset="0"/>
              </a:rPr>
              <a:t>  </a:t>
            </a:r>
            <a:r>
              <a:rPr lang="sr-Cyrl-CS" altLang="en-US" sz="1800">
                <a:latin typeface="Constantia" panose="02030602050306030303" pitchFamily="18" charset="0"/>
              </a:rPr>
              <a:t>сегмента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кичмене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мождине</a:t>
            </a:r>
            <a:r>
              <a:rPr lang="sr-Cyrl-RS" altLang="en-US" sz="1800">
                <a:latin typeface="Constantia" panose="02030602050306030303" pitchFamily="18" charset="0"/>
              </a:rPr>
              <a:t> - </a:t>
            </a:r>
            <a:r>
              <a:rPr lang="sr-Cyrl-CS" altLang="en-US" sz="1800">
                <a:latin typeface="Constantia" panose="02030602050306030303" pitchFamily="18" charset="0"/>
              </a:rPr>
              <a:t>центар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за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микцију</a:t>
            </a:r>
            <a:r>
              <a:rPr lang="en-US" altLang="en-US" sz="1800">
                <a:latin typeface="Constantia" panose="02030602050306030303" pitchFamily="18" charset="0"/>
              </a:rPr>
              <a:t>, </a:t>
            </a:r>
            <a:r>
              <a:rPr lang="sr-Cyrl-CS" altLang="en-US" sz="1800">
                <a:latin typeface="Constantia" panose="02030602050306030303" pitchFamily="18" charset="0"/>
              </a:rPr>
              <a:t>дефекацију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и</a:t>
            </a:r>
            <a:r>
              <a:rPr lang="en-US" altLang="en-US" sz="1800">
                <a:latin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</a:rPr>
              <a:t>ерекцију</a:t>
            </a:r>
            <a:endParaRPr lang="en-US" altLang="en-US" sz="180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85750" y="1098550"/>
            <a:ext cx="8607425" cy="51847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altLang="en-US" sz="1800" smtClean="0">
                <a:latin typeface="Constantia" panose="02030602050306030303" pitchFamily="18" charset="0"/>
              </a:rPr>
              <a:t>Чине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је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путеви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централног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нервног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система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који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могу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бити</a:t>
            </a:r>
            <a:r>
              <a:rPr lang="en-US" altLang="en-US" sz="180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smtClean="0">
                <a:latin typeface="Constantia" panose="02030602050306030303" pitchFamily="18" charset="0"/>
              </a:rPr>
              <a:t>	- </a:t>
            </a:r>
            <a:r>
              <a:rPr lang="sr-Cyrl-CS" altLang="en-US" sz="1800" smtClean="0">
                <a:latin typeface="Constantia" panose="02030602050306030303" pitchFamily="18" charset="0"/>
              </a:rPr>
              <a:t>асоцијациони</a:t>
            </a:r>
            <a:endParaRPr lang="en-US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smtClean="0">
                <a:latin typeface="Constantia" panose="02030602050306030303" pitchFamily="18" charset="0"/>
              </a:rPr>
              <a:t>	- </a:t>
            </a:r>
            <a:r>
              <a:rPr lang="sr-Cyrl-CS" altLang="en-US" sz="1800" smtClean="0">
                <a:latin typeface="Constantia" panose="02030602050306030303" pitchFamily="18" charset="0"/>
              </a:rPr>
              <a:t>комисурални</a:t>
            </a:r>
            <a:endParaRPr lang="en-US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smtClean="0">
                <a:latin typeface="Constantia" panose="02030602050306030303" pitchFamily="18" charset="0"/>
              </a:rPr>
              <a:t>	- </a:t>
            </a:r>
            <a:r>
              <a:rPr lang="sr-Cyrl-CS" altLang="en-US" sz="1800" smtClean="0">
                <a:latin typeface="Constantia" panose="02030602050306030303" pitchFamily="18" charset="0"/>
              </a:rPr>
              <a:t>пројекциони</a:t>
            </a:r>
            <a:endParaRPr lang="en-US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altLang="en-US" sz="1800" smtClean="0">
                <a:latin typeface="Constantia" panose="02030602050306030303" pitchFamily="18" charset="0"/>
              </a:rPr>
              <a:t>Путеви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унутар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кочмене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мождине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налазе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окиру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тзв</a:t>
            </a:r>
            <a:r>
              <a:rPr lang="en-US" altLang="en-US" sz="1800" smtClean="0">
                <a:latin typeface="Constantia" panose="02030602050306030303" pitchFamily="18" charset="0"/>
              </a:rPr>
              <a:t>. </a:t>
            </a:r>
            <a:r>
              <a:rPr lang="sr-Cyrl-CS" altLang="en-US" sz="1800" smtClean="0">
                <a:latin typeface="Constantia" panose="02030602050306030303" pitchFamily="18" charset="0"/>
              </a:rPr>
              <a:t>снопов</a:t>
            </a:r>
            <a:r>
              <a:rPr lang="sr-Cyrl-RS" altLang="en-US" sz="1800" smtClean="0">
                <a:latin typeface="Constantia" panose="02030602050306030303" pitchFamily="18" charset="0"/>
              </a:rPr>
              <a:t>а </a:t>
            </a:r>
            <a:r>
              <a:rPr lang="en-US" altLang="en-US" sz="1800" smtClean="0">
                <a:latin typeface="Constantia" panose="02030602050306030303" pitchFamily="18" charset="0"/>
              </a:rPr>
              <a:t>(funiculus-a):</a:t>
            </a:r>
            <a:br>
              <a:rPr lang="en-US" altLang="en-US" sz="1800" smtClean="0">
                <a:latin typeface="Constantia" panose="02030602050306030303" pitchFamily="18" charset="0"/>
              </a:rPr>
            </a:br>
            <a:endParaRPr lang="en-US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smtClean="0">
                <a:latin typeface="Constantia" panose="02030602050306030303" pitchFamily="18" charset="0"/>
              </a:rPr>
              <a:t>	1. Funiculus anterior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smtClean="0">
                <a:latin typeface="Constantia" panose="02030602050306030303" pitchFamily="18" charset="0"/>
              </a:rPr>
              <a:t>	2. Funiculus lateralis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smtClean="0">
                <a:latin typeface="Constantia" panose="02030602050306030303" pitchFamily="18" charset="0"/>
              </a:rPr>
              <a:t>	</a:t>
            </a:r>
            <a:r>
              <a:rPr lang="sr-Cyrl-RS" altLang="en-US" sz="1800" smtClean="0">
                <a:latin typeface="Constantia" panose="02030602050306030303" pitchFamily="18" charset="0"/>
              </a:rPr>
              <a:t>3</a:t>
            </a:r>
            <a:r>
              <a:rPr lang="en-US" altLang="en-US" sz="1800" smtClean="0">
                <a:latin typeface="Constantia" panose="02030602050306030303" pitchFamily="18" charset="0"/>
              </a:rPr>
              <a:t>. Funiculus posterior</a:t>
            </a:r>
            <a:endParaRPr lang="en-US" sz="20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Title 1"/>
          <p:cNvSpPr txBox="1">
            <a:spLocks noChangeArrowheads="1"/>
          </p:cNvSpPr>
          <p:nvPr/>
        </p:nvSpPr>
        <p:spPr bwMode="auto">
          <a:xfrm>
            <a:off x="755650" y="26035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CS" altLang="en-US" sz="2800">
                <a:solidFill>
                  <a:srgbClr val="14425D"/>
                </a:solidFill>
                <a:latin typeface="Constantia" panose="02030602050306030303" pitchFamily="18" charset="0"/>
              </a:rPr>
              <a:t>Бела</a:t>
            </a:r>
            <a:r>
              <a:rPr lang="en-US" altLang="en-US" sz="2800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800">
                <a:solidFill>
                  <a:srgbClr val="14425D"/>
                </a:solidFill>
                <a:latin typeface="Constantia" panose="02030602050306030303" pitchFamily="18" charset="0"/>
              </a:rPr>
              <a:t>маса</a:t>
            </a:r>
            <a:r>
              <a:rPr lang="en-US" altLang="en-US" sz="2800">
                <a:solidFill>
                  <a:srgbClr val="14425D"/>
                </a:solidFill>
                <a:latin typeface="Constantia" panose="02030602050306030303" pitchFamily="18" charset="0"/>
              </a:rPr>
              <a:t> (substantia alba) </a:t>
            </a:r>
            <a:r>
              <a:rPr lang="sr-Cyrl-CS" altLang="en-US" sz="2800">
                <a:solidFill>
                  <a:srgbClr val="14425D"/>
                </a:solidFill>
                <a:latin typeface="Constantia" panose="02030602050306030303" pitchFamily="18" charset="0"/>
              </a:rPr>
              <a:t>кичмене</a:t>
            </a:r>
            <a:r>
              <a:rPr lang="en-US" altLang="en-US" sz="2800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800">
                <a:solidFill>
                  <a:srgbClr val="14425D"/>
                </a:solidFill>
                <a:latin typeface="Constantia" panose="02030602050306030303" pitchFamily="18" charset="0"/>
              </a:rPr>
              <a:t>мождине</a:t>
            </a:r>
            <a:endParaRPr lang="en-US" sz="280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pic>
        <p:nvPicPr>
          <p:cNvPr id="35844" name="Picture 3" descr="new-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076700"/>
            <a:ext cx="6594475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 txBox="1">
            <a:spLocks noChangeArrowheads="1"/>
          </p:cNvSpPr>
          <p:nvPr/>
        </p:nvSpPr>
        <p:spPr bwMode="auto">
          <a:xfrm>
            <a:off x="0" y="982663"/>
            <a:ext cx="9144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sr-Cyrl-CS" altLang="en-US" sz="2000">
                <a:latin typeface="Constantia" panose="02030602050306030303" pitchFamily="18" charset="0"/>
              </a:rPr>
              <a:t>Кичмена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мождина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је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обавијена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три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везивна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омотача</a:t>
            </a:r>
            <a:r>
              <a:rPr lang="en-US" altLang="en-US" sz="2000">
                <a:latin typeface="Constantia" panose="02030602050306030303" pitchFamily="18" charset="0"/>
              </a:rPr>
              <a:t> (meninges spinales)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sr-Cyrl-CS" altLang="en-US" sz="2000">
                <a:latin typeface="Constantia" panose="02030602050306030303" pitchFamily="18" charset="0"/>
              </a:rPr>
              <a:t>Смештене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кичменом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каналу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одвајају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кичмену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мождину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од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његових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зидова</a:t>
            </a:r>
            <a:r>
              <a:rPr lang="en-US" altLang="en-US" sz="2000">
                <a:latin typeface="Constantia" panose="02030602050306030303" pitchFamily="18" charset="0"/>
              </a:rPr>
              <a:t/>
            </a:r>
            <a:br>
              <a:rPr lang="en-US" altLang="en-US" sz="2000">
                <a:latin typeface="Constantia" panose="02030602050306030303" pitchFamily="18" charset="0"/>
              </a:rPr>
            </a:br>
            <a:r>
              <a:rPr lang="en-US" altLang="en-US" sz="2000">
                <a:latin typeface="Constantia" panose="02030602050306030303" pitchFamily="18" charset="0"/>
              </a:rPr>
              <a:t>1) </a:t>
            </a:r>
            <a:r>
              <a:rPr lang="sr-Cyrl-CS" altLang="en-US" sz="2000" b="1">
                <a:latin typeface="Constantia" panose="02030602050306030303" pitchFamily="18" charset="0"/>
              </a:rPr>
              <a:t>тврда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опна</a:t>
            </a:r>
            <a:r>
              <a:rPr lang="en-US" altLang="en-US" sz="2000" b="1">
                <a:latin typeface="Constantia" panose="02030602050306030303" pitchFamily="18" charset="0"/>
              </a:rPr>
              <a:t> (dura mater spinalis) </a:t>
            </a:r>
            <a:r>
              <a:rPr lang="en-US" altLang="en-US" sz="2000">
                <a:latin typeface="Constantia" panose="02030602050306030303" pitchFamily="18" charset="0"/>
              </a:rPr>
              <a:t>– </a:t>
            </a:r>
            <a:r>
              <a:rPr lang="sr-Cyrl-CS" altLang="en-US" sz="2000">
                <a:latin typeface="Constantia" panose="02030602050306030303" pitchFamily="18" charset="0"/>
              </a:rPr>
              <a:t>налази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споља</a:t>
            </a:r>
            <a:r>
              <a:rPr lang="en-US" altLang="en-US" sz="2000">
                <a:latin typeface="Constantia" panose="02030602050306030303" pitchFamily="18" charset="0"/>
              </a:rPr>
              <a:t/>
            </a:r>
            <a:br>
              <a:rPr lang="en-US" altLang="en-US" sz="2000">
                <a:latin typeface="Constantia" panose="02030602050306030303" pitchFamily="18" charset="0"/>
              </a:rPr>
            </a:br>
            <a:r>
              <a:rPr lang="en-US" altLang="en-US" sz="2000">
                <a:latin typeface="Constantia" panose="02030602050306030303" pitchFamily="18" charset="0"/>
              </a:rPr>
              <a:t>2) </a:t>
            </a:r>
            <a:r>
              <a:rPr lang="sr-Cyrl-CS" altLang="en-US" sz="2000" b="1">
                <a:latin typeface="Constantia" panose="02030602050306030303" pitchFamily="18" charset="0"/>
              </a:rPr>
              <a:t>паучинаста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опна</a:t>
            </a:r>
            <a:r>
              <a:rPr lang="en-US" altLang="en-US" sz="2000" b="1">
                <a:latin typeface="Constantia" panose="02030602050306030303" pitchFamily="18" charset="0"/>
              </a:rPr>
              <a:t> (arachnoidea spinalis) </a:t>
            </a:r>
            <a:r>
              <a:rPr lang="en-US" altLang="en-US" sz="2000">
                <a:latin typeface="Constantia" panose="02030602050306030303" pitchFamily="18" charset="0"/>
              </a:rPr>
              <a:t>– </a:t>
            </a:r>
            <a:r>
              <a:rPr lang="sr-Cyrl-CS" altLang="en-US" sz="2000">
                <a:latin typeface="Constantia" panose="02030602050306030303" pitchFamily="18" charset="0"/>
              </a:rPr>
              <a:t>средња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опна</a:t>
            </a:r>
            <a:br>
              <a:rPr lang="sr-Cyrl-CS" altLang="en-US" sz="2000">
                <a:latin typeface="Constantia" panose="02030602050306030303" pitchFamily="18" charset="0"/>
              </a:rPr>
            </a:br>
            <a:r>
              <a:rPr lang="en-US" altLang="en-US" sz="2000" b="1">
                <a:latin typeface="Constantia" panose="02030602050306030303" pitchFamily="18" charset="0"/>
              </a:rPr>
              <a:t>3) </a:t>
            </a:r>
            <a:r>
              <a:rPr lang="sr-Cyrl-CS" altLang="en-US" sz="2000" b="1">
                <a:latin typeface="Constantia" panose="02030602050306030303" pitchFamily="18" charset="0"/>
              </a:rPr>
              <a:t>мека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опна</a:t>
            </a:r>
            <a:r>
              <a:rPr lang="en-US" altLang="en-US" sz="2000" b="1">
                <a:latin typeface="Constantia" panose="02030602050306030303" pitchFamily="18" charset="0"/>
              </a:rPr>
              <a:t> (pia mater spinalis) </a:t>
            </a:r>
            <a:r>
              <a:rPr lang="en-US" altLang="en-US" sz="2000">
                <a:latin typeface="Constantia" panose="02030602050306030303" pitchFamily="18" charset="0"/>
              </a:rPr>
              <a:t>– </a:t>
            </a:r>
            <a:r>
              <a:rPr lang="sr-Cyrl-CS" altLang="en-US" sz="2000">
                <a:latin typeface="Constantia" panose="02030602050306030303" pitchFamily="18" charset="0"/>
              </a:rPr>
              <a:t>належе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на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површину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кичмене</a:t>
            </a:r>
            <a:br>
              <a:rPr lang="sr-Cyrl-CS" altLang="en-US" sz="2000">
                <a:latin typeface="Constantia" panose="02030602050306030303" pitchFamily="18" charset="0"/>
              </a:rPr>
            </a:br>
            <a:r>
              <a:rPr lang="sr-Cyrl-CS" altLang="en-US" sz="2000">
                <a:latin typeface="Constantia" panose="02030602050306030303" pitchFamily="18" charset="0"/>
              </a:rPr>
              <a:t>     мождине</a:t>
            </a:r>
            <a:endParaRPr lang="en-US" altLang="en-US" sz="2000">
              <a:latin typeface="Constantia" panose="02030602050306030303" pitchFamily="18" charset="0"/>
            </a:endParaRPr>
          </a:p>
        </p:txBody>
      </p:sp>
      <p:sp>
        <p:nvSpPr>
          <p:cNvPr id="36867" name="Title 1"/>
          <p:cNvSpPr txBox="1">
            <a:spLocks noChangeArrowheads="1"/>
          </p:cNvSpPr>
          <p:nvPr/>
        </p:nvSpPr>
        <p:spPr bwMode="auto">
          <a:xfrm>
            <a:off x="0" y="333375"/>
            <a:ext cx="77724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14425D"/>
                </a:solidFill>
                <a:latin typeface="Constantia" panose="02030602050306030303" pitchFamily="18" charset="0"/>
              </a:rPr>
              <a:t>Meninges spinales</a:t>
            </a:r>
            <a:endParaRPr lang="en-US" sz="280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5" t="3062" r="40674" b="42249"/>
          <a:stretch>
            <a:fillRect/>
          </a:stretch>
        </p:blipFill>
        <p:spPr bwMode="auto">
          <a:xfrm>
            <a:off x="2724150" y="3540125"/>
            <a:ext cx="4008438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928688"/>
            <a:ext cx="8229600" cy="850900"/>
          </a:xfrm>
        </p:spPr>
        <p:txBody>
          <a:bodyPr/>
          <a:lstStyle/>
          <a:p>
            <a:pPr eaLnBrk="1" hangingPunct="1"/>
            <a:r>
              <a:rPr lang="sr-Cyrl-CS" altLang="en-US" sz="3200" smtClean="0">
                <a:latin typeface="Constantia" panose="02030602050306030303" pitchFamily="18" charset="0"/>
                <a:cs typeface="Times New Roman" panose="02020603050405020304" pitchFamily="18" charset="0"/>
              </a:rPr>
              <a:t>ПОДЕЛА</a:t>
            </a:r>
            <a:r>
              <a:rPr lang="en-US" sz="3200" smtClean="0">
                <a:latin typeface="Constantia" panose="02030602050306030303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3200" smtClean="0">
                <a:latin typeface="Constantia" panose="02030602050306030303" pitchFamily="18" charset="0"/>
                <a:cs typeface="Times New Roman" panose="02020603050405020304" pitchFamily="18" charset="0"/>
              </a:rPr>
              <a:t>НЕРВНОГ</a:t>
            </a:r>
            <a:r>
              <a:rPr lang="en-US" sz="3200" smtClean="0">
                <a:latin typeface="Constantia" panose="02030602050306030303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3200" smtClean="0">
                <a:latin typeface="Constantia" panose="02030602050306030303" pitchFamily="18" charset="0"/>
                <a:cs typeface="Times New Roman" panose="02020603050405020304" pitchFamily="18" charset="0"/>
              </a:rPr>
              <a:t>СИСТЕМА</a:t>
            </a:r>
            <a:endParaRPr lang="en-US" sz="3200" smtClean="0"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9388" y="1935163"/>
            <a:ext cx="8713787" cy="4389437"/>
          </a:xfrm>
        </p:spPr>
        <p:txBody>
          <a:bodyPr/>
          <a:lstStyle/>
          <a:p>
            <a:pPr eaLnBrk="1" hangingPunct="1"/>
            <a:r>
              <a:rPr lang="sr-Cyrl-CS" altLang="en-US" sz="2400" smtClean="0">
                <a:latin typeface="Constantia" panose="02030602050306030303" pitchFamily="18" charset="0"/>
              </a:rPr>
              <a:t>МОРФОЛОШКА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ПОДЕЛА</a:t>
            </a:r>
            <a:r>
              <a:rPr lang="en-US" altLang="en-US" sz="240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Constantia" panose="02030602050306030303" pitchFamily="18" charset="0"/>
              </a:rPr>
              <a:t>		1) </a:t>
            </a:r>
            <a:r>
              <a:rPr lang="sr-Cyrl-CS" altLang="en-US" sz="2400" smtClean="0">
                <a:latin typeface="Constantia" panose="02030602050306030303" pitchFamily="18" charset="0"/>
              </a:rPr>
              <a:t>ЦЕНТРАЛНИ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НЕРВНИ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СИСТЕМ</a:t>
            </a:r>
            <a:endParaRPr lang="en-US" altLang="en-US" sz="240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Constantia" panose="02030602050306030303" pitchFamily="18" charset="0"/>
              </a:rPr>
              <a:t>		2) </a:t>
            </a:r>
            <a:r>
              <a:rPr lang="sr-Cyrl-CS" altLang="en-US" sz="2400" smtClean="0">
                <a:latin typeface="Constantia" panose="02030602050306030303" pitchFamily="18" charset="0"/>
              </a:rPr>
              <a:t>ПЕРИФЕРНИ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НЕРВНИ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СИСТЕМ</a:t>
            </a:r>
            <a:endParaRPr lang="en-US" altLang="en-US" sz="240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smtClean="0">
              <a:latin typeface="Constantia" panose="02030602050306030303" pitchFamily="18" charset="0"/>
            </a:endParaRPr>
          </a:p>
          <a:p>
            <a:pPr eaLnBrk="1" hangingPunct="1"/>
            <a:r>
              <a:rPr lang="sr-Cyrl-CS" altLang="en-US" sz="2400" smtClean="0">
                <a:latin typeface="Constantia" panose="02030602050306030303" pitchFamily="18" charset="0"/>
              </a:rPr>
              <a:t>ФУНКЦИОНАЛНА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ПОДЕЛА</a:t>
            </a:r>
            <a:r>
              <a:rPr lang="en-US" altLang="en-US" sz="240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Constantia" panose="02030602050306030303" pitchFamily="18" charset="0"/>
              </a:rPr>
              <a:t>		1) </a:t>
            </a:r>
            <a:r>
              <a:rPr lang="sr-Cyrl-CS" altLang="en-US" sz="2400" smtClean="0">
                <a:latin typeface="Constantia" panose="02030602050306030303" pitchFamily="18" charset="0"/>
              </a:rPr>
              <a:t>СОМАТСКИ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НЕРВНИ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СИСТЕМ</a:t>
            </a:r>
            <a:endParaRPr lang="en-US" altLang="en-US" sz="240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Constantia" panose="02030602050306030303" pitchFamily="18" charset="0"/>
              </a:rPr>
              <a:t>		2) </a:t>
            </a:r>
            <a:r>
              <a:rPr lang="sr-Cyrl-CS" altLang="en-US" sz="2400" smtClean="0">
                <a:latin typeface="Constantia" panose="02030602050306030303" pitchFamily="18" charset="0"/>
              </a:rPr>
              <a:t>ВЕГЕТАТИВНИ</a:t>
            </a:r>
            <a:r>
              <a:rPr lang="en-US" altLang="en-US" sz="2400" smtClean="0">
                <a:latin typeface="Constantia" panose="02030602050306030303" pitchFamily="18" charset="0"/>
              </a:rPr>
              <a:t> (</a:t>
            </a:r>
            <a:r>
              <a:rPr lang="sr-Cyrl-CS" altLang="en-US" sz="2400" smtClean="0">
                <a:latin typeface="Constantia" panose="02030602050306030303" pitchFamily="18" charset="0"/>
              </a:rPr>
              <a:t>АУТОНОМНИ</a:t>
            </a:r>
            <a:r>
              <a:rPr lang="en-US" altLang="en-US" sz="2400" smtClean="0">
                <a:latin typeface="Constantia" panose="02030602050306030303" pitchFamily="18" charset="0"/>
              </a:rPr>
              <a:t>) </a:t>
            </a:r>
            <a:r>
              <a:rPr lang="sr-Cyrl-CS" altLang="en-US" sz="2400" smtClean="0">
                <a:latin typeface="Constantia" panose="02030602050306030303" pitchFamily="18" charset="0"/>
              </a:rPr>
              <a:t>НЕРВНИ</a:t>
            </a:r>
            <a:r>
              <a:rPr lang="en-U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СИСТЕМ</a:t>
            </a:r>
            <a:endParaRPr lang="en-US" sz="240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 txBox="1">
            <a:spLocks noChangeArrowheads="1"/>
          </p:cNvSpPr>
          <p:nvPr/>
        </p:nvSpPr>
        <p:spPr bwMode="auto">
          <a:xfrm>
            <a:off x="0" y="1339850"/>
            <a:ext cx="91440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sr-Cyrl-CS" altLang="en-US" sz="2000" b="1">
                <a:latin typeface="Constantia" panose="02030602050306030303" pitchFamily="18" charset="0"/>
              </a:rPr>
              <a:t>Тврда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опна</a:t>
            </a:r>
            <a:r>
              <a:rPr lang="en-US" altLang="en-US" sz="2000" b="1">
                <a:latin typeface="Constantia" panose="02030602050306030303" pitchFamily="18" charset="0"/>
              </a:rPr>
              <a:t> (dura mater spinalis) </a:t>
            </a:r>
            <a:r>
              <a:rPr lang="sr-Cyrl-CS" altLang="en-US" sz="2000">
                <a:latin typeface="Constantia" panose="02030602050306030303" pitchFamily="18" charset="0"/>
              </a:rPr>
              <a:t>има</a:t>
            </a:r>
            <a:r>
              <a:rPr lang="en-US" altLang="en-US" sz="2000">
                <a:latin typeface="Constantia" panose="02030602050306030303" pitchFamily="18" charset="0"/>
              </a:rPr>
              <a:t> 2 </a:t>
            </a:r>
            <a:r>
              <a:rPr lang="sr-Cyrl-CS" altLang="en-US" sz="2000">
                <a:latin typeface="Constantia" panose="02030602050306030303" pitchFamily="18" charset="0"/>
              </a:rPr>
              <a:t>листа</a:t>
            </a:r>
            <a:r>
              <a:rPr lang="en-US" altLang="en-US" sz="2000">
                <a:latin typeface="Constantia" panose="02030602050306030303" pitchFamily="18" charset="0"/>
              </a:rPr>
              <a:t>, </a:t>
            </a:r>
            <a:r>
              <a:rPr lang="sr-Cyrl-CS" altLang="en-US" sz="2000">
                <a:latin typeface="Constantia" panose="02030602050306030303" pitchFamily="18" charset="0"/>
              </a:rPr>
              <a:t>између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којих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налази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узани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простор</a:t>
            </a:r>
            <a:r>
              <a:rPr lang="en-US" altLang="en-US" sz="2000">
                <a:latin typeface="Constantia" panose="02030602050306030303" pitchFamily="18" charset="0"/>
              </a:rPr>
              <a:t>  - </a:t>
            </a:r>
            <a:r>
              <a:rPr lang="en-US" altLang="en-US" sz="2000" b="1">
                <a:latin typeface="Constantia" panose="02030602050306030303" pitchFamily="18" charset="0"/>
              </a:rPr>
              <a:t>spatium epidurale</a:t>
            </a:r>
            <a:br>
              <a:rPr lang="en-US" altLang="en-US" sz="2000" b="1">
                <a:latin typeface="Constantia" panose="02030602050306030303" pitchFamily="18" charset="0"/>
              </a:rPr>
            </a:br>
            <a:endParaRPr lang="en-US" altLang="en-US" sz="1900">
              <a:latin typeface="Constantia" panose="02030602050306030303" pitchFamily="18" charset="0"/>
            </a:endParaRP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sr-Cyrl-CS" altLang="en-US" sz="2000">
                <a:latin typeface="Constantia" panose="02030602050306030303" pitchFamily="18" charset="0"/>
              </a:rPr>
              <a:t>Између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паучинасте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опне</a:t>
            </a:r>
            <a:r>
              <a:rPr lang="en-US" altLang="en-US" sz="2000">
                <a:latin typeface="Constantia" panose="02030602050306030303" pitchFamily="18" charset="0"/>
              </a:rPr>
              <a:t> (arachnoidea) </a:t>
            </a:r>
            <a:r>
              <a:rPr lang="sr-Cyrl-CS" altLang="en-US" sz="2000">
                <a:latin typeface="Constantia" panose="02030602050306030303" pitchFamily="18" charset="0"/>
              </a:rPr>
              <a:t>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меке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опне</a:t>
            </a:r>
            <a:r>
              <a:rPr lang="en-US" altLang="en-US" sz="2000">
                <a:latin typeface="Constantia" panose="02030602050306030303" pitchFamily="18" charset="0"/>
              </a:rPr>
              <a:t> (pia mater) </a:t>
            </a:r>
            <a:r>
              <a:rPr lang="sr-Cyrl-CS" altLang="en-US" sz="2000">
                <a:latin typeface="Constantia" panose="02030602050306030303" pitchFamily="18" charset="0"/>
              </a:rPr>
              <a:t>налази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субарахноидални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простор</a:t>
            </a:r>
            <a:r>
              <a:rPr lang="en-US" altLang="en-US" sz="2000">
                <a:latin typeface="Constantia" panose="02030602050306030303" pitchFamily="18" charset="0"/>
              </a:rPr>
              <a:t> – </a:t>
            </a:r>
            <a:r>
              <a:rPr lang="en-US" altLang="en-US" sz="2000" b="1">
                <a:latin typeface="Constantia" panose="02030602050306030303" pitchFamily="18" charset="0"/>
              </a:rPr>
              <a:t>cavum subarachnoidale</a:t>
            </a:r>
            <a:r>
              <a:rPr lang="en-US" altLang="en-US" sz="2000">
                <a:latin typeface="Constantia" panose="02030602050306030303" pitchFamily="18" charset="0"/>
              </a:rPr>
              <a:t>, </a:t>
            </a:r>
            <a:r>
              <a:rPr lang="sr-Cyrl-CS" altLang="en-US" sz="2000">
                <a:latin typeface="Constantia" panose="02030602050306030303" pitchFamily="18" charset="0"/>
              </a:rPr>
              <a:t>испуњен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цереброспиналном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течношћу</a:t>
            </a:r>
            <a:r>
              <a:rPr lang="en-US" altLang="en-US" sz="2000">
                <a:latin typeface="Constantia" panose="02030602050306030303" pitchFamily="18" charset="0"/>
              </a:rPr>
              <a:t> (liquor cerebrospinalis), </a:t>
            </a:r>
            <a:r>
              <a:rPr lang="sr-Cyrl-CS" altLang="en-US" sz="2000">
                <a:latin typeface="Constantia" panose="02030602050306030303" pitchFamily="18" charset="0"/>
              </a:rPr>
              <a:t>која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окружује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читаву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кичмену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мождину</a:t>
            </a:r>
            <a:r>
              <a:rPr lang="en-US" altLang="en-US" sz="2000">
                <a:latin typeface="Constantia" panose="02030602050306030303" pitchFamily="18" charset="0"/>
              </a:rPr>
              <a:t/>
            </a:r>
            <a:br>
              <a:rPr lang="en-US" altLang="en-US" sz="2000">
                <a:latin typeface="Constantia" panose="02030602050306030303" pitchFamily="18" charset="0"/>
              </a:rPr>
            </a:br>
            <a:endParaRPr lang="en-US" altLang="en-US" sz="2000">
              <a:latin typeface="Constantia" panose="02030602050306030303" pitchFamily="18" charset="0"/>
            </a:endParaRPr>
          </a:p>
        </p:txBody>
      </p:sp>
      <p:sp>
        <p:nvSpPr>
          <p:cNvPr id="37891" name="Title 1"/>
          <p:cNvSpPr txBox="1">
            <a:spLocks noChangeArrowheads="1"/>
          </p:cNvSpPr>
          <p:nvPr/>
        </p:nvSpPr>
        <p:spPr bwMode="auto">
          <a:xfrm>
            <a:off x="0" y="765175"/>
            <a:ext cx="77724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14425D"/>
                </a:solidFill>
                <a:latin typeface="Constantia" panose="02030602050306030303" pitchFamily="18" charset="0"/>
              </a:rPr>
              <a:t>Meninges spinales</a:t>
            </a:r>
            <a:endParaRPr lang="en-US" sz="280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8" t="28125" r="32617" b="7187"/>
          <a:stretch>
            <a:fillRect/>
          </a:stretch>
        </p:blipFill>
        <p:spPr bwMode="auto">
          <a:xfrm>
            <a:off x="3779838" y="3573463"/>
            <a:ext cx="2693987" cy="320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 txBox="1">
            <a:spLocks noChangeArrowheads="1"/>
          </p:cNvSpPr>
          <p:nvPr/>
        </p:nvSpPr>
        <p:spPr bwMode="auto">
          <a:xfrm>
            <a:off x="0" y="1412875"/>
            <a:ext cx="91440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sr-Cyrl-CS" altLang="en-US" sz="2000" b="1">
                <a:latin typeface="Constantia" panose="02030602050306030303" pitchFamily="18" charset="0"/>
              </a:rPr>
              <a:t>Субарахноидални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простор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је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узан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пределу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простиранај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кичмене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br>
              <a:rPr lang="en-US" altLang="en-US" sz="2000">
                <a:latin typeface="Constantia" panose="02030602050306030303" pitchFamily="18" charset="0"/>
              </a:rPr>
            </a:br>
            <a:r>
              <a:rPr lang="sr-Cyrl-CS" altLang="en-US" sz="2000">
                <a:latin typeface="Constantia" panose="02030602050306030303" pitchFamily="18" charset="0"/>
              </a:rPr>
              <a:t>мождине</a:t>
            </a:r>
            <a:r>
              <a:rPr lang="en-US" altLang="en-US" sz="200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sr-Cyrl-CS" altLang="en-US" sz="2000">
                <a:latin typeface="Constantia" panose="02030602050306030303" pitchFamily="18" charset="0"/>
              </a:rPr>
              <a:t>Он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шири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испод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каудалног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краја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кичмене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мождине</a:t>
            </a:r>
            <a:r>
              <a:rPr lang="en-US" altLang="en-US" sz="2000">
                <a:latin typeface="Constantia" panose="02030602050306030303" pitchFamily="18" charset="0"/>
              </a:rPr>
              <a:t>, </a:t>
            </a:r>
            <a:r>
              <a:rPr lang="sr-Cyrl-CS" altLang="en-US" sz="2000">
                <a:latin typeface="Constantia" panose="02030602050306030303" pitchFamily="18" charset="0"/>
              </a:rPr>
              <a:t>тј</a:t>
            </a:r>
            <a:r>
              <a:rPr lang="en-US" altLang="en-US" sz="2000">
                <a:latin typeface="Constantia" panose="02030602050306030303" pitchFamily="18" charset="0"/>
              </a:rPr>
              <a:t>. </a:t>
            </a:r>
            <a:r>
              <a:rPr lang="sr-Cyrl-CS" altLang="en-US" sz="2000">
                <a:latin typeface="Constantia" panose="02030602050306030303" pitchFamily="18" charset="0"/>
              </a:rPr>
              <a:t>испод</a:t>
            </a:r>
            <a:r>
              <a:rPr lang="en-US" altLang="en-US" sz="2000">
                <a:latin typeface="Constantia" panose="02030602050306030303" pitchFamily="18" charset="0"/>
              </a:rPr>
              <a:t> L2, </a:t>
            </a:r>
            <a:r>
              <a:rPr lang="sr-Cyrl-CS" altLang="en-US" sz="2000">
                <a:latin typeface="Constantia" panose="02030602050306030303" pitchFamily="18" charset="0"/>
              </a:rPr>
              <a:t>све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до</a:t>
            </a:r>
            <a:r>
              <a:rPr lang="en-US" altLang="en-US" sz="2000">
                <a:latin typeface="Constantia" panose="02030602050306030303" pitchFamily="18" charset="0"/>
              </a:rPr>
              <a:t> S2 </a:t>
            </a:r>
            <a:r>
              <a:rPr lang="sr-Cyrl-CS" altLang="en-US" sz="2000">
                <a:latin typeface="Constantia" panose="02030602050306030303" pitchFamily="18" charset="0"/>
              </a:rPr>
              <a:t>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образује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слабинску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цистерну</a:t>
            </a:r>
            <a:r>
              <a:rPr lang="en-US" altLang="en-US" sz="2000">
                <a:latin typeface="Constantia" panose="02030602050306030303" pitchFamily="18" charset="0"/>
              </a:rPr>
              <a:t> (cisterna  s. ventriculus lumabalis).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sr-Cyrl-CS" altLang="en-US" sz="2000">
                <a:latin typeface="Constantia" panose="02030602050306030303" pitchFamily="18" charset="0"/>
              </a:rPr>
              <a:t>Кроз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ову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цистерну</a:t>
            </a:r>
            <a:r>
              <a:rPr lang="en-US" altLang="en-US" sz="2000">
                <a:latin typeface="Constantia" panose="02030602050306030303" pitchFamily="18" charset="0"/>
              </a:rPr>
              <a:t>, </a:t>
            </a:r>
            <a:r>
              <a:rPr lang="sr-Cyrl-CS" altLang="en-US" sz="2000">
                <a:latin typeface="Constantia" panose="02030602050306030303" pitchFamily="18" charset="0"/>
              </a:rPr>
              <a:t>испуњену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ликвором</a:t>
            </a:r>
            <a:r>
              <a:rPr lang="en-US" altLang="en-US" sz="2000">
                <a:latin typeface="Constantia" panose="02030602050306030303" pitchFamily="18" charset="0"/>
              </a:rPr>
              <a:t>, </a:t>
            </a:r>
            <a:r>
              <a:rPr lang="sr-Cyrl-CS" altLang="en-US" sz="2000">
                <a:latin typeface="Constantia" panose="02030602050306030303" pitchFamily="18" charset="0"/>
              </a:rPr>
              <a:t>пролази</a:t>
            </a:r>
            <a:r>
              <a:rPr lang="en-US" altLang="en-US" sz="2000">
                <a:latin typeface="Constantia" panose="02030602050306030303" pitchFamily="18" charset="0"/>
              </a:rPr>
              <a:t> cauda </a:t>
            </a:r>
            <a:r>
              <a:rPr lang="en-GB" altLang="en-US" sz="2000">
                <a:latin typeface="Constantia" panose="02030602050306030303" pitchFamily="18" charset="0"/>
              </a:rPr>
              <a:t>e</a:t>
            </a:r>
            <a:r>
              <a:rPr lang="en-US" altLang="en-US" sz="2000">
                <a:latin typeface="Constantia" panose="02030602050306030303" pitchFamily="18" charset="0"/>
              </a:rPr>
              <a:t>quina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sr-Cyrl-CS" altLang="en-US" sz="2000">
                <a:latin typeface="Constantia" panose="02030602050306030303" pitchFamily="18" charset="0"/>
              </a:rPr>
              <a:t>Лумбална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пункција</a:t>
            </a:r>
            <a:r>
              <a:rPr lang="en-US" altLang="en-US" sz="2000">
                <a:latin typeface="Constantia" panose="02030602050306030303" pitchFamily="18" charset="0"/>
              </a:rPr>
              <a:t> – </a:t>
            </a:r>
            <a:r>
              <a:rPr lang="sr-Cyrl-CS" altLang="en-US" sz="2000">
                <a:latin typeface="Constantia" panose="02030602050306030303" pitchFamily="18" charset="0"/>
              </a:rPr>
              <a:t>увођење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игле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у</a:t>
            </a:r>
            <a:r>
              <a:rPr lang="en-US" altLang="en-US" sz="2000">
                <a:latin typeface="Constantia" panose="02030602050306030303" pitchFamily="18" charset="0"/>
              </a:rPr>
              <a:t> cisternu lumbalis, </a:t>
            </a:r>
            <a:r>
              <a:rPr lang="sr-Cyrl-CS" altLang="en-US" sz="2000">
                <a:latin typeface="Constantia" panose="02030602050306030303" pitchFamily="18" charset="0"/>
              </a:rPr>
              <a:t>између</a:t>
            </a:r>
            <a:r>
              <a:rPr lang="en-US" altLang="en-US" sz="2000">
                <a:latin typeface="Constantia" panose="02030602050306030303" pitchFamily="18" charset="0"/>
              </a:rPr>
              <a:t> L3 </a:t>
            </a:r>
            <a:r>
              <a:rPr lang="sr-Cyrl-CS" altLang="en-US" sz="2000">
                <a:latin typeface="Constantia" panose="02030602050306030303" pitchFamily="18" charset="0"/>
              </a:rPr>
              <a:t>и</a:t>
            </a:r>
            <a:r>
              <a:rPr lang="en-US" altLang="en-US" sz="2000">
                <a:latin typeface="Constantia" panose="02030602050306030303" pitchFamily="18" charset="0"/>
              </a:rPr>
              <a:t> L4, </a:t>
            </a:r>
            <a:br>
              <a:rPr lang="en-US" altLang="en-US" sz="2000">
                <a:latin typeface="Constantia" panose="02030602050306030303" pitchFamily="18" charset="0"/>
              </a:rPr>
            </a:br>
            <a:r>
              <a:rPr lang="en-US" altLang="en-US" sz="2000">
                <a:latin typeface="Constantia" panose="02030602050306030303" pitchFamily="18" charset="0"/>
              </a:rPr>
              <a:t>o</a:t>
            </a:r>
            <a:r>
              <a:rPr lang="sr-Cyrl-CS" altLang="en-US" sz="2000">
                <a:latin typeface="Constantia" panose="02030602050306030303" pitchFamily="18" charset="0"/>
              </a:rPr>
              <a:t>дносн</a:t>
            </a:r>
            <a:r>
              <a:rPr lang="en-US" altLang="en-US" sz="2000">
                <a:latin typeface="Constantia" panose="02030602050306030303" pitchFamily="18" charset="0"/>
              </a:rPr>
              <a:t>o L4 </a:t>
            </a:r>
            <a:r>
              <a:rPr lang="sr-Cyrl-CS" altLang="en-US" sz="2000">
                <a:latin typeface="Constantia" panose="02030602050306030303" pitchFamily="18" charset="0"/>
              </a:rPr>
              <a:t>и</a:t>
            </a:r>
            <a:r>
              <a:rPr lang="en-US" altLang="en-US" sz="2000">
                <a:latin typeface="Constantia" panose="02030602050306030303" pitchFamily="18" charset="0"/>
              </a:rPr>
              <a:t> L5</a:t>
            </a:r>
            <a:br>
              <a:rPr lang="en-US" altLang="en-US" sz="2000">
                <a:latin typeface="Constantia" panose="02030602050306030303" pitchFamily="18" charset="0"/>
              </a:rPr>
            </a:br>
            <a:endParaRPr lang="en-US" altLang="en-US" sz="2000">
              <a:latin typeface="Constantia" panose="02030602050306030303" pitchFamily="18" charset="0"/>
            </a:endParaRPr>
          </a:p>
        </p:txBody>
      </p:sp>
      <p:sp>
        <p:nvSpPr>
          <p:cNvPr id="38915" name="Title 1"/>
          <p:cNvSpPr txBox="1">
            <a:spLocks noChangeArrowheads="1"/>
          </p:cNvSpPr>
          <p:nvPr/>
        </p:nvSpPr>
        <p:spPr bwMode="auto">
          <a:xfrm>
            <a:off x="0" y="836613"/>
            <a:ext cx="77724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14425D"/>
                </a:solidFill>
                <a:latin typeface="Constantia" panose="02030602050306030303" pitchFamily="18" charset="0"/>
              </a:rPr>
              <a:t>Meninges spinales</a:t>
            </a:r>
            <a:endParaRPr lang="en-US" sz="280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8" t="28125" r="32617" b="7187"/>
          <a:stretch>
            <a:fillRect/>
          </a:stretch>
        </p:blipFill>
        <p:spPr bwMode="auto">
          <a:xfrm>
            <a:off x="3779838" y="3762375"/>
            <a:ext cx="2444750" cy="290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6" descr="http://upload.wikimedia.org/wikipedia/commons/3/33/Human_brain_midsagittal_cut_descrip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060575"/>
            <a:ext cx="3671888" cy="254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2540"/>
            <a:ext cx="8170862" cy="1143000"/>
          </a:xfrm>
        </p:spPr>
        <p:txBody>
          <a:bodyPr/>
          <a:lstStyle/>
          <a:p>
            <a:pPr algn="l" eaLnBrk="1" hangingPunct="1"/>
            <a:r>
              <a:rPr lang="en-US" altLang="en-US" sz="30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T</a:t>
            </a:r>
            <a:r>
              <a:rPr lang="en-GB" altLang="en-US" sz="30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RUNCUS CEREBRI </a:t>
            </a:r>
            <a:r>
              <a:rPr lang="en-US" altLang="en-US" sz="30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(</a:t>
            </a:r>
            <a:r>
              <a:rPr lang="en-GB" altLang="en-US" sz="30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M</a:t>
            </a:r>
            <a:r>
              <a:rPr lang="sr-Cyrl-CS" altLang="en-US" sz="30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ождано стабло</a:t>
            </a:r>
            <a:r>
              <a:rPr lang="en-US" altLang="en-US" sz="30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)</a:t>
            </a:r>
            <a:endParaRPr lang="en-US" sz="3000" b="1" dirty="0" smtClean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-33337" y="1499137"/>
            <a:ext cx="6118225" cy="45291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1800" dirty="0" err="1" smtClean="0">
                <a:latin typeface="Constantia" panose="02030602050306030303" pitchFamily="18" charset="0"/>
              </a:rPr>
              <a:t>Лоциран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између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кичмене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мождине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и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предњег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мозга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 err="1" smtClean="0">
                <a:latin typeface="Constantia" panose="02030602050306030303" pitchFamily="18" charset="0"/>
              </a:rPr>
              <a:t>Кроз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њега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пролазе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путеви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који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повезују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више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br>
              <a:rPr lang="en-US" altLang="en-US" sz="1800" dirty="0" smtClean="0">
                <a:latin typeface="Constantia" panose="02030602050306030303" pitchFamily="18" charset="0"/>
              </a:rPr>
            </a:br>
            <a:r>
              <a:rPr lang="en-US" altLang="en-US" sz="1800" dirty="0" smtClean="0">
                <a:latin typeface="Constantia" panose="02030602050306030303" pitchFamily="18" charset="0"/>
              </a:rPr>
              <a:t>и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ниже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делове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ЦНС-а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err="1" smtClean="0">
                <a:latin typeface="Constantia" panose="02030602050306030303" pitchFamily="18" charset="0"/>
              </a:rPr>
              <a:t>Делови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: </a:t>
            </a:r>
            <a:br>
              <a:rPr lang="en-US" altLang="en-US" sz="1800" dirty="0" smtClean="0">
                <a:latin typeface="Constantia" panose="02030602050306030303" pitchFamily="18" charset="0"/>
              </a:rPr>
            </a:br>
            <a:r>
              <a:rPr lang="en-GB" altLang="en-US" sz="1800" dirty="0" smtClean="0">
                <a:latin typeface="Constantia" panose="02030602050306030303" pitchFamily="18" charset="0"/>
              </a:rPr>
              <a:t>- 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medulla oblongata</a:t>
            </a:r>
            <a:r>
              <a:rPr lang="sr-Cyrl-RS" altLang="en-US" sz="1800" b="1" dirty="0" smtClean="0">
                <a:latin typeface="Constantia" panose="02030602050306030303" pitchFamily="18" charset="0"/>
              </a:rPr>
              <a:t> (продужена мождина)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1800" b="1" dirty="0" smtClean="0">
                <a:latin typeface="Constantia" panose="02030602050306030303" pitchFamily="18" charset="0"/>
              </a:rPr>
              <a:t/>
            </a:r>
            <a:br>
              <a:rPr lang="sr-Cyrl-RS" altLang="en-US" sz="1800" b="1" dirty="0" smtClean="0">
                <a:latin typeface="Constantia" panose="02030602050306030303" pitchFamily="18" charset="0"/>
              </a:rPr>
            </a:br>
            <a:r>
              <a:rPr lang="sr-Cyrl-RS" altLang="en-US" sz="1800" b="1" dirty="0" smtClean="0">
                <a:latin typeface="Constantia" panose="02030602050306030303" pitchFamily="18" charset="0"/>
              </a:rPr>
              <a:t>- </a:t>
            </a:r>
            <a:r>
              <a:rPr lang="en-US" altLang="en-US" sz="1800" b="1" dirty="0" err="1" smtClean="0">
                <a:latin typeface="Constantia" panose="02030602050306030303" pitchFamily="18" charset="0"/>
              </a:rPr>
              <a:t>po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n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s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 (</a:t>
            </a:r>
            <a:r>
              <a:rPr lang="sr-Cyrl-RS" altLang="en-US" sz="1800" b="1" dirty="0" smtClean="0">
                <a:latin typeface="Constantia" panose="02030602050306030303" pitchFamily="18" charset="0"/>
              </a:rPr>
              <a:t>мост)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, </a:t>
            </a:r>
            <a:r>
              <a:rPr lang="sr-Cyrl-RS" altLang="en-US" sz="1800" b="1" dirty="0" smtClean="0">
                <a:latin typeface="Constantia" panose="02030602050306030303" pitchFamily="18" charset="0"/>
              </a:rPr>
              <a:t> </a:t>
            </a:r>
            <a:br>
              <a:rPr lang="sr-Cyrl-RS" altLang="en-US" sz="1800" b="1" dirty="0" smtClean="0">
                <a:latin typeface="Constantia" panose="02030602050306030303" pitchFamily="18" charset="0"/>
              </a:rPr>
            </a:br>
            <a:r>
              <a:rPr lang="sr-Cyrl-RS" altLang="en-US" sz="1800" b="1" dirty="0" smtClean="0">
                <a:latin typeface="Constantia" panose="02030602050306030303" pitchFamily="18" charset="0"/>
              </a:rPr>
              <a:t>- 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mesencephalon</a:t>
            </a:r>
            <a:r>
              <a:rPr lang="sr-Cyrl-RS" altLang="en-US" sz="1800" b="1" dirty="0" smtClean="0">
                <a:latin typeface="Constantia" panose="02030602050306030303" pitchFamily="18" charset="0"/>
              </a:rPr>
              <a:t> (средњи мозак)</a:t>
            </a:r>
            <a:endParaRPr lang="en-US" sz="1800" b="1" dirty="0" smtClean="0">
              <a:latin typeface="Constantia" panose="02030602050306030303" pitchFamily="18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 err="1" smtClean="0">
                <a:latin typeface="Constantia" panose="02030602050306030303" pitchFamily="18" charset="0"/>
              </a:rPr>
              <a:t>Сваки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је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дужине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око</a:t>
            </a:r>
            <a:r>
              <a:rPr lang="en-US" altLang="en-US" sz="1800" dirty="0" smtClean="0">
                <a:latin typeface="Constantia" panose="02030602050306030303" pitchFamily="18" charset="0"/>
              </a:rPr>
              <a:t> 2,5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цм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</a:p>
          <a:p>
            <a:pPr lvl="1" eaLnBrk="1" hangingPunct="1">
              <a:lnSpc>
                <a:spcPct val="90000"/>
              </a:lnSpc>
            </a:pP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800" dirty="0" smtClean="0">
                <a:latin typeface="Constantia" panose="02030602050306030303" pitchFamily="18" charset="0"/>
              </a:rPr>
              <a:t>C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ваки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део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се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састоји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од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једара (скупина неурона)</a:t>
            </a:r>
            <a:r>
              <a:rPr lang="en-US" altLang="en-US" sz="1800" dirty="0" smtClean="0">
                <a:latin typeface="Constantia" panose="02030602050306030303" pitchFamily="18" charset="0"/>
              </a:rPr>
              <a:t>, </a:t>
            </a:r>
            <a:br>
              <a:rPr lang="en-US" altLang="en-US" sz="1800" dirty="0" smtClean="0">
                <a:latin typeface="Constantia" panose="02030602050306030303" pitchFamily="18" charset="0"/>
              </a:rPr>
            </a:br>
            <a:r>
              <a:rPr lang="en-US" altLang="en-US" sz="1800" dirty="0" err="1" smtClean="0">
                <a:latin typeface="Constantia" panose="02030602050306030303" pitchFamily="18" charset="0"/>
              </a:rPr>
              <a:t>окружених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путевима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,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тј</a:t>
            </a:r>
            <a:r>
              <a:rPr lang="en-US" altLang="en-US" sz="1800" dirty="0" smtClean="0">
                <a:latin typeface="Constantia" panose="02030602050306030303" pitchFamily="18" charset="0"/>
              </a:rPr>
              <a:t>.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с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ноповима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беле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масе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err="1" smtClean="0">
                <a:latin typeface="Constantia" panose="02030602050306030303" pitchFamily="18" charset="0"/>
              </a:rPr>
              <a:t>Садржи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центре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аутономног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нервног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система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који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br>
              <a:rPr lang="en-US" altLang="en-US" sz="1800" dirty="0" smtClean="0">
                <a:latin typeface="Constantia" panose="02030602050306030303" pitchFamily="18" charset="0"/>
              </a:rPr>
            </a:br>
            <a:r>
              <a:rPr lang="en-US" altLang="en-US" sz="1800" dirty="0" err="1" smtClean="0">
                <a:latin typeface="Constantia" panose="02030602050306030303" pitchFamily="18" charset="0"/>
              </a:rPr>
              <a:t>регулишу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виталне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функције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(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рад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срца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,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дисање</a:t>
            </a:r>
            <a:r>
              <a:rPr lang="en-US" altLang="en-US" sz="1800" dirty="0" smtClean="0">
                <a:latin typeface="Constantia" panose="02030602050306030303" pitchFamily="18" charset="0"/>
              </a:rPr>
              <a:t> ...)</a:t>
            </a:r>
            <a:endParaRPr lang="en-US" sz="1800" dirty="0" smtClean="0">
              <a:latin typeface="Constantia" panose="02030602050306030303" pitchFamily="18" charset="0"/>
            </a:endParaRPr>
          </a:p>
        </p:txBody>
      </p:sp>
      <p:cxnSp>
        <p:nvCxnSpPr>
          <p:cNvPr id="39941" name="Straight Arrow Connector 7"/>
          <p:cNvCxnSpPr>
            <a:cxnSpLocks noChangeShapeType="1"/>
          </p:cNvCxnSpPr>
          <p:nvPr/>
        </p:nvCxnSpPr>
        <p:spPr bwMode="auto">
          <a:xfrm flipH="1" flipV="1">
            <a:off x="6437313" y="4305300"/>
            <a:ext cx="114300" cy="15113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2" name="Straight Arrow Connector 12"/>
          <p:cNvCxnSpPr>
            <a:cxnSpLocks noChangeShapeType="1"/>
          </p:cNvCxnSpPr>
          <p:nvPr/>
        </p:nvCxnSpPr>
        <p:spPr bwMode="auto">
          <a:xfrm flipH="1" flipV="1">
            <a:off x="6948488" y="4037013"/>
            <a:ext cx="647700" cy="19145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3" name="Straight Arrow Connector 14"/>
          <p:cNvCxnSpPr>
            <a:cxnSpLocks noChangeShapeType="1"/>
          </p:cNvCxnSpPr>
          <p:nvPr/>
        </p:nvCxnSpPr>
        <p:spPr bwMode="auto">
          <a:xfrm rot="16200000" flipV="1">
            <a:off x="6771481" y="4136232"/>
            <a:ext cx="1785937" cy="85725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44" name="TextBox 16"/>
          <p:cNvSpPr txBox="1">
            <a:spLocks noChangeArrowheads="1"/>
          </p:cNvSpPr>
          <p:nvPr/>
        </p:nvSpPr>
        <p:spPr bwMode="auto">
          <a:xfrm>
            <a:off x="5275263" y="5908675"/>
            <a:ext cx="2070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800">
                <a:latin typeface="Constantia" panose="02030602050306030303" pitchFamily="18" charset="0"/>
              </a:rPr>
              <a:t>Medulla oblongata</a:t>
            </a:r>
          </a:p>
        </p:txBody>
      </p:sp>
      <p:sp>
        <p:nvSpPr>
          <p:cNvPr id="39945" name="TextBox 17"/>
          <p:cNvSpPr txBox="1">
            <a:spLocks noChangeArrowheads="1"/>
          </p:cNvSpPr>
          <p:nvPr/>
        </p:nvSpPr>
        <p:spPr bwMode="auto">
          <a:xfrm>
            <a:off x="7262813" y="6105525"/>
            <a:ext cx="6667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800">
                <a:latin typeface="Constantia" panose="02030602050306030303" pitchFamily="18" charset="0"/>
              </a:rPr>
              <a:t>Pons</a:t>
            </a:r>
          </a:p>
        </p:txBody>
      </p:sp>
      <p:sp>
        <p:nvSpPr>
          <p:cNvPr id="39946" name="TextBox 19"/>
          <p:cNvSpPr txBox="1">
            <a:spLocks noChangeArrowheads="1"/>
          </p:cNvSpPr>
          <p:nvPr/>
        </p:nvSpPr>
        <p:spPr bwMode="auto">
          <a:xfrm>
            <a:off x="7515225" y="5440363"/>
            <a:ext cx="16287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600">
                <a:latin typeface="Constantia" panose="02030602050306030303" pitchFamily="18" charset="0"/>
              </a:rPr>
              <a:t>Mesencephalon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6" descr="http://upload.wikimedia.org/wikipedia/commons/3/33/Human_brain_midsagittal_cut_descrip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"/>
          <a:stretch>
            <a:fillRect/>
          </a:stretch>
        </p:blipFill>
        <p:spPr bwMode="auto">
          <a:xfrm>
            <a:off x="5148263" y="1928813"/>
            <a:ext cx="3803650" cy="277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40963" name="Straight Arrow Connector 7"/>
          <p:cNvCxnSpPr>
            <a:cxnSpLocks noChangeShapeType="1"/>
          </p:cNvCxnSpPr>
          <p:nvPr/>
        </p:nvCxnSpPr>
        <p:spPr bwMode="auto">
          <a:xfrm flipH="1" flipV="1">
            <a:off x="6005513" y="4352925"/>
            <a:ext cx="719137" cy="1274763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4" name="Straight Arrow Connector 12"/>
          <p:cNvCxnSpPr>
            <a:cxnSpLocks noChangeShapeType="1"/>
          </p:cNvCxnSpPr>
          <p:nvPr/>
        </p:nvCxnSpPr>
        <p:spPr bwMode="auto">
          <a:xfrm flipH="1" flipV="1">
            <a:off x="6464300" y="4090988"/>
            <a:ext cx="1008063" cy="18002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5" name="Straight Arrow Connector 14"/>
          <p:cNvCxnSpPr>
            <a:cxnSpLocks noChangeShapeType="1"/>
          </p:cNvCxnSpPr>
          <p:nvPr/>
        </p:nvCxnSpPr>
        <p:spPr bwMode="auto">
          <a:xfrm flipH="1" flipV="1">
            <a:off x="6794500" y="3708400"/>
            <a:ext cx="1368425" cy="1655763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966" name="TextBox 16"/>
          <p:cNvSpPr txBox="1">
            <a:spLocks noChangeArrowheads="1"/>
          </p:cNvSpPr>
          <p:nvPr/>
        </p:nvSpPr>
        <p:spPr bwMode="auto">
          <a:xfrm>
            <a:off x="5040313" y="5773738"/>
            <a:ext cx="2070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800">
                <a:latin typeface="Constantia" panose="02030602050306030303" pitchFamily="18" charset="0"/>
              </a:rPr>
              <a:t>Medulla oblongata</a:t>
            </a:r>
          </a:p>
        </p:txBody>
      </p:sp>
      <p:sp>
        <p:nvSpPr>
          <p:cNvPr id="40967" name="TextBox 17"/>
          <p:cNvSpPr txBox="1">
            <a:spLocks noChangeArrowheads="1"/>
          </p:cNvSpPr>
          <p:nvPr/>
        </p:nvSpPr>
        <p:spPr bwMode="auto">
          <a:xfrm>
            <a:off x="7138988" y="6062663"/>
            <a:ext cx="665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800">
                <a:latin typeface="Constantia" panose="02030602050306030303" pitchFamily="18" charset="0"/>
              </a:rPr>
              <a:t>Pons</a:t>
            </a:r>
          </a:p>
        </p:txBody>
      </p:sp>
      <p:sp>
        <p:nvSpPr>
          <p:cNvPr id="40968" name="TextBox 19"/>
          <p:cNvSpPr txBox="1">
            <a:spLocks noChangeArrowheads="1"/>
          </p:cNvSpPr>
          <p:nvPr/>
        </p:nvSpPr>
        <p:spPr bwMode="auto">
          <a:xfrm>
            <a:off x="7596188" y="5413375"/>
            <a:ext cx="1746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800">
                <a:latin typeface="Constantia" panose="02030602050306030303" pitchFamily="18" charset="0"/>
              </a:rPr>
              <a:t>Mesencephalon</a:t>
            </a:r>
          </a:p>
        </p:txBody>
      </p:sp>
      <p:sp>
        <p:nvSpPr>
          <p:cNvPr id="4096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4925" y="765175"/>
            <a:ext cx="5329238" cy="6121400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</a:pPr>
            <a:r>
              <a:rPr lang="en-US" altLang="en-US" sz="1600" smtClean="0">
                <a:latin typeface="Constantia" panose="02030602050306030303" pitchFamily="18" charset="0"/>
              </a:rPr>
              <a:t>Садржи једра можданих живаца, релејна једра</a:t>
            </a:r>
            <a:r>
              <a:rPr lang="sr-Cyrl-RS" altLang="en-US" sz="1600" smtClean="0">
                <a:latin typeface="Constantia" panose="02030602050306030303" pitchFamily="18" charset="0"/>
              </a:rPr>
              <a:t> и </a:t>
            </a:r>
            <a:br>
              <a:rPr lang="sr-Cyrl-RS" altLang="en-US" sz="1600" smtClean="0">
                <a:latin typeface="Constantia" panose="02030602050306030303" pitchFamily="18" charset="0"/>
              </a:rPr>
            </a:br>
            <a:r>
              <a:rPr lang="sr-Cyrl-RS" altLang="en-US" sz="1600" smtClean="0">
                <a:latin typeface="Constantia" panose="02030602050306030303" pitchFamily="18" charset="0"/>
              </a:rPr>
              <a:t>једра ретикуларне формације</a:t>
            </a:r>
            <a:r>
              <a:rPr lang="en-US" altLang="en-US" sz="1600" smtClean="0">
                <a:latin typeface="Constantia" panose="02030602050306030303" pitchFamily="18" charset="0"/>
              </a:rPr>
              <a:t>.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endParaRPr lang="en-US" sz="1600" smtClean="0">
              <a:latin typeface="Constantia" panose="02030602050306030303" pitchFamily="18" charset="0"/>
            </a:endParaRPr>
          </a:p>
          <a:p>
            <a:pPr marL="457200" indent="-457200" eaLnBrk="1" hangingPunct="1">
              <a:lnSpc>
                <a:spcPct val="80000"/>
              </a:lnSpc>
            </a:pPr>
            <a:r>
              <a:rPr lang="en-US" altLang="en-US" sz="1600" smtClean="0">
                <a:latin typeface="Constantia" panose="02030602050306030303" pitchFamily="18" charset="0"/>
              </a:rPr>
              <a:t>Сензорна и моторна једра кранијалних нерава</a:t>
            </a: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altLang="en-US" sz="1600" smtClean="0">
                <a:latin typeface="Constantia" panose="02030602050306030303" pitchFamily="18" charset="0"/>
              </a:rPr>
              <a:t>N. glossopharyngeus</a:t>
            </a:r>
            <a:r>
              <a:rPr lang="en-US" sz="1600" smtClean="0">
                <a:latin typeface="Constantia" panose="02030602050306030303" pitchFamily="18" charset="0"/>
              </a:rPr>
              <a:t> (9),</a:t>
            </a:r>
            <a:endParaRPr lang="en-US" altLang="en-US" sz="1600" smtClean="0">
              <a:latin typeface="Constantia" panose="02030602050306030303" pitchFamily="18" charset="0"/>
            </a:endParaRP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altLang="en-US" sz="1600" smtClean="0">
                <a:latin typeface="Constantia" panose="02030602050306030303" pitchFamily="18" charset="0"/>
              </a:rPr>
              <a:t>N. </a:t>
            </a:r>
            <a:r>
              <a:rPr lang="en-US" sz="1600" smtClean="0">
                <a:latin typeface="Constantia" panose="02030602050306030303" pitchFamily="18" charset="0"/>
              </a:rPr>
              <a:t>Vagus (10), </a:t>
            </a:r>
            <a:endParaRPr lang="en-US" altLang="en-US" sz="1600" smtClean="0">
              <a:latin typeface="Constantia" panose="02030602050306030303" pitchFamily="18" charset="0"/>
            </a:endParaRP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altLang="en-US" sz="1600" smtClean="0">
                <a:latin typeface="Constantia" panose="02030602050306030303" pitchFamily="18" charset="0"/>
              </a:rPr>
              <a:t>N. </a:t>
            </a:r>
            <a:r>
              <a:rPr lang="en-US" sz="1600" smtClean="0">
                <a:latin typeface="Constantia" panose="02030602050306030303" pitchFamily="18" charset="0"/>
              </a:rPr>
              <a:t>Accessor</a:t>
            </a:r>
            <a:r>
              <a:rPr lang="en-US" altLang="en-US" sz="1600" smtClean="0">
                <a:latin typeface="Constantia" panose="02030602050306030303" pitchFamily="18" charset="0"/>
              </a:rPr>
              <a:t>ius</a:t>
            </a:r>
            <a:r>
              <a:rPr lang="en-US" sz="1600" smtClean="0">
                <a:latin typeface="Constantia" panose="02030602050306030303" pitchFamily="18" charset="0"/>
              </a:rPr>
              <a:t> (11),</a:t>
            </a:r>
            <a:endParaRPr lang="en-US" altLang="en-US" sz="1600" smtClean="0">
              <a:latin typeface="Constantia" panose="02030602050306030303" pitchFamily="18" charset="0"/>
            </a:endParaRP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altLang="en-US" sz="1600" smtClean="0">
                <a:latin typeface="Constantia" panose="02030602050306030303" pitchFamily="18" charset="0"/>
              </a:rPr>
              <a:t>N. </a:t>
            </a:r>
            <a:r>
              <a:rPr lang="en-US" sz="1600" smtClean="0">
                <a:latin typeface="Constantia" panose="02030602050306030303" pitchFamily="18" charset="0"/>
              </a:rPr>
              <a:t>Hypogloss</a:t>
            </a:r>
            <a:r>
              <a:rPr lang="en-US" altLang="en-US" sz="1600" smtClean="0">
                <a:latin typeface="Constantia" panose="02030602050306030303" pitchFamily="18" charset="0"/>
              </a:rPr>
              <a:t>us</a:t>
            </a:r>
            <a:r>
              <a:rPr lang="en-US" sz="1600" smtClean="0">
                <a:latin typeface="Constantia" panose="02030602050306030303" pitchFamily="18" charset="0"/>
              </a:rPr>
              <a:t> (12)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r>
              <a:rPr lang="sr-Cyrl-RS" altLang="en-US" sz="1600" smtClean="0">
                <a:latin typeface="Constantia" panose="02030602050306030303" pitchFamily="18" charset="0"/>
              </a:rPr>
              <a:t>део једара: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r>
              <a:rPr lang="sr-Cyrl-RS" altLang="en-US" sz="1600" smtClean="0">
                <a:latin typeface="Constantia" panose="02030602050306030303" pitchFamily="18" charset="0"/>
              </a:rPr>
              <a:t>-      </a:t>
            </a:r>
            <a:r>
              <a:rPr lang="en-GB" altLang="en-US" sz="1600" smtClean="0">
                <a:latin typeface="Constantia" panose="02030602050306030303" pitchFamily="18" charset="0"/>
              </a:rPr>
              <a:t>N. trigeminus (5)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r>
              <a:rPr lang="en-GB" altLang="en-US" sz="1600" smtClean="0">
                <a:latin typeface="Constantia" panose="02030602050306030303" pitchFamily="18" charset="0"/>
              </a:rPr>
              <a:t>-</a:t>
            </a:r>
            <a:r>
              <a:rPr lang="sr-Cyrl-RS" altLang="en-US" sz="1600" smtClean="0">
                <a:latin typeface="Constantia" panose="02030602050306030303" pitchFamily="18" charset="0"/>
              </a:rPr>
              <a:t>      </a:t>
            </a:r>
            <a:r>
              <a:rPr lang="en-GB" altLang="en-US" sz="1600" smtClean="0">
                <a:latin typeface="Constantia" panose="02030602050306030303" pitchFamily="18" charset="0"/>
              </a:rPr>
              <a:t>N. facialis (7)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r>
              <a:rPr lang="en-GB" altLang="en-US" sz="1600" smtClean="0">
                <a:latin typeface="Constantia" panose="02030602050306030303" pitchFamily="18" charset="0"/>
              </a:rPr>
              <a:t>-      N. vestibulocochlearis (8)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endParaRPr lang="en-US" sz="1600" smtClean="0">
              <a:latin typeface="Constantia" panose="02030602050306030303" pitchFamily="18" charset="0"/>
            </a:endParaRPr>
          </a:p>
          <a:p>
            <a:pPr marL="457200" indent="-457200" eaLnBrk="1" hangingPunct="1">
              <a:lnSpc>
                <a:spcPct val="80000"/>
              </a:lnSpc>
            </a:pPr>
            <a:r>
              <a:rPr lang="sr-Cyrl-CS" altLang="en-US" sz="1600" smtClean="0">
                <a:latin typeface="Constantia" panose="02030602050306030303" pitchFamily="18" charset="0"/>
              </a:rPr>
              <a:t>Релејна јeдра</a:t>
            </a:r>
            <a:endParaRPr lang="en-US" sz="1600" smtClean="0">
              <a:latin typeface="Constantia" panose="02030602050306030303" pitchFamily="18" charset="0"/>
            </a:endParaRP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sz="1600" b="1" smtClean="0">
                <a:latin typeface="Constantia" panose="02030602050306030303" pitchFamily="18" charset="0"/>
              </a:rPr>
              <a:t>Nucleus gracilis</a:t>
            </a:r>
            <a:r>
              <a:rPr lang="en-US" sz="1600" smtClean="0">
                <a:latin typeface="Constantia" panose="02030602050306030303" pitchFamily="18" charset="0"/>
              </a:rPr>
              <a:t> </a:t>
            </a:r>
            <a:r>
              <a:rPr lang="sr-Cyrl-RS" altLang="en-US" sz="1600" smtClean="0">
                <a:latin typeface="Constantia" panose="02030602050306030303" pitchFamily="18" charset="0"/>
              </a:rPr>
              <a:t>и</a:t>
            </a:r>
            <a:r>
              <a:rPr lang="en-US" sz="1600" smtClean="0">
                <a:latin typeface="Constantia" panose="02030602050306030303" pitchFamily="18" charset="0"/>
              </a:rPr>
              <a:t> </a:t>
            </a:r>
            <a:r>
              <a:rPr lang="en-US" sz="1600" b="1" smtClean="0">
                <a:latin typeface="Constantia" panose="02030602050306030303" pitchFamily="18" charset="0"/>
              </a:rPr>
              <a:t>nucleus</a:t>
            </a:r>
            <a:r>
              <a:rPr lang="sr-Cyrl-RS" altLang="en-US" sz="1600" b="1" smtClean="0">
                <a:latin typeface="Constantia" panose="02030602050306030303" pitchFamily="18" charset="0"/>
              </a:rPr>
              <a:t> </a:t>
            </a:r>
            <a:r>
              <a:rPr lang="en-US" sz="1600" b="1" smtClean="0">
                <a:latin typeface="Constantia" panose="02030602050306030303" pitchFamily="18" charset="0"/>
              </a:rPr>
              <a:t>cuneatus</a:t>
            </a:r>
            <a:r>
              <a:rPr lang="en-US" sz="1600" smtClean="0">
                <a:latin typeface="Constantia" panose="02030602050306030303" pitchFamily="18" charset="0"/>
              </a:rPr>
              <a:t> </a:t>
            </a:r>
            <a:br>
              <a:rPr lang="en-US" sz="1600" smtClean="0">
                <a:latin typeface="Constantia" panose="02030602050306030303" pitchFamily="18" charset="0"/>
              </a:rPr>
            </a:br>
            <a:r>
              <a:rPr lang="en-US" altLang="en-US" sz="1600" smtClean="0">
                <a:latin typeface="Constantia" panose="02030602050306030303" pitchFamily="18" charset="0"/>
              </a:rPr>
              <a:t>преносе соматске сензитивне информације </a:t>
            </a:r>
            <a:br>
              <a:rPr lang="en-US" altLang="en-US" sz="1600" smtClean="0">
                <a:latin typeface="Constantia" panose="02030602050306030303" pitchFamily="18" charset="0"/>
              </a:rPr>
            </a:br>
            <a:r>
              <a:rPr lang="en-US" altLang="en-US" sz="1600" smtClean="0">
                <a:latin typeface="Constantia" panose="02030602050306030303" pitchFamily="18" charset="0"/>
              </a:rPr>
              <a:t>до таламуса</a:t>
            </a:r>
            <a:endParaRPr lang="en-US" sz="1600" smtClean="0">
              <a:latin typeface="Constantia" panose="02030602050306030303" pitchFamily="18" charset="0"/>
            </a:endParaRP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GB" altLang="en-US" sz="1600" b="1" smtClean="0">
                <a:latin typeface="Constantia" panose="02030602050306030303" pitchFamily="18" charset="0"/>
              </a:rPr>
              <a:t>Nuclei olivares</a:t>
            </a:r>
            <a:r>
              <a:rPr lang="sr-Cyrl-RS" altLang="en-US" sz="1600" b="1" smtClean="0">
                <a:latin typeface="Constantia" panose="02030602050306030303" pitchFamily="18" charset="0"/>
              </a:rPr>
              <a:t> </a:t>
            </a:r>
            <a:r>
              <a:rPr lang="en-GB" altLang="en-US" sz="1600" b="1" smtClean="0">
                <a:latin typeface="Constantia" panose="02030602050306030303" pitchFamily="18" charset="0"/>
              </a:rPr>
              <a:t>inferiores</a:t>
            </a:r>
            <a:r>
              <a:rPr lang="en-US" altLang="en-US" sz="1600" smtClean="0">
                <a:latin typeface="Constantia" panose="02030602050306030303" pitchFamily="18" charset="0"/>
              </a:rPr>
              <a:t> преносе </a:t>
            </a:r>
            <a:r>
              <a:rPr lang="sr-Cyrl-RS" altLang="en-US" sz="1600" smtClean="0">
                <a:latin typeface="Constantia" panose="02030602050306030303" pitchFamily="18" charset="0"/>
              </a:rPr>
              <a:t>моторне</a:t>
            </a:r>
            <a:r>
              <a:rPr lang="en-US" altLang="en-US" sz="1600" smtClean="0">
                <a:latin typeface="Constantia" panose="02030602050306030303" pitchFamily="18" charset="0"/>
              </a:rPr>
              <a:t/>
            </a:r>
            <a:br>
              <a:rPr lang="en-US" altLang="en-US" sz="1600" smtClean="0">
                <a:latin typeface="Constantia" panose="02030602050306030303" pitchFamily="18" charset="0"/>
              </a:rPr>
            </a:br>
            <a:r>
              <a:rPr lang="en-US" altLang="en-US" sz="1600" smtClean="0">
                <a:latin typeface="Constantia" panose="02030602050306030303" pitchFamily="18" charset="0"/>
              </a:rPr>
              <a:t>информације из кичмене мождине, великог </a:t>
            </a:r>
            <a:br>
              <a:rPr lang="en-US" altLang="en-US" sz="1600" smtClean="0">
                <a:latin typeface="Constantia" panose="02030602050306030303" pitchFamily="18" charset="0"/>
              </a:rPr>
            </a:br>
            <a:r>
              <a:rPr lang="en-US" altLang="en-US" sz="1600" smtClean="0">
                <a:latin typeface="Constantia" panose="02030602050306030303" pitchFamily="18" charset="0"/>
              </a:rPr>
              <a:t>мозга и можданог стабла до коре малог мозга</a:t>
            </a:r>
            <a:r>
              <a:rPr lang="en-US" sz="1600" smtClean="0">
                <a:latin typeface="Constantia" panose="02030602050306030303" pitchFamily="18" charset="0"/>
              </a:rPr>
              <a:t>.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endParaRPr lang="en-US" sz="1600" smtClean="0">
              <a:latin typeface="Constantia" panose="02030602050306030303" pitchFamily="18" charset="0"/>
            </a:endParaRPr>
          </a:p>
          <a:p>
            <a:pPr marL="457200" indent="-457200" eaLnBrk="1" hangingPunct="1">
              <a:lnSpc>
                <a:spcPct val="80000"/>
              </a:lnSpc>
            </a:pPr>
            <a:r>
              <a:rPr lang="sr-Cyrl-RS" altLang="en-US" sz="1600" smtClean="0">
                <a:latin typeface="Constantia" panose="02030602050306030303" pitchFamily="18" charset="0"/>
              </a:rPr>
              <a:t>Једра ретикуларне формације: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sr-Cyrl-RS" altLang="en-US" sz="1600" smtClean="0">
                <a:latin typeface="Constantia" panose="02030602050306030303" pitchFamily="18" charset="0"/>
              </a:rPr>
              <a:t>	-     Једра у којима се налазе рефлексни центри</a:t>
            </a:r>
            <a:br>
              <a:rPr lang="sr-Cyrl-RS" altLang="en-US" sz="1600" smtClean="0">
                <a:latin typeface="Constantia" panose="02030602050306030303" pitchFamily="18" charset="0"/>
              </a:rPr>
            </a:br>
            <a:r>
              <a:rPr lang="sr-Cyrl-RS" altLang="en-US" sz="1600" smtClean="0">
                <a:latin typeface="Constantia" panose="02030602050306030303" pitchFamily="18" charset="0"/>
              </a:rPr>
              <a:t> за дисање, кашаљ, крвоток, гутање, повраћање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sr-Cyrl-RS" altLang="en-US" sz="1600" smtClean="0">
                <a:latin typeface="Constantia" panose="02030602050306030303" pitchFamily="18" charset="0"/>
              </a:rPr>
              <a:t>	- </a:t>
            </a:r>
            <a:r>
              <a:rPr lang="en-GB" altLang="en-US" sz="1600" smtClean="0">
                <a:latin typeface="Constantia" panose="02030602050306030303" pitchFamily="18" charset="0"/>
              </a:rPr>
              <a:t>nuclei raphae (</a:t>
            </a:r>
            <a:r>
              <a:rPr lang="sr-Cyrl-RS" altLang="en-US" sz="1600" smtClean="0">
                <a:latin typeface="Constantia" panose="02030602050306030303" pitchFamily="18" charset="0"/>
              </a:rPr>
              <a:t>богата серотонином)</a:t>
            </a:r>
          </a:p>
        </p:txBody>
      </p:sp>
      <p:sp>
        <p:nvSpPr>
          <p:cNvPr id="40970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932363" y="1000125"/>
            <a:ext cx="4176712" cy="838200"/>
          </a:xfrm>
        </p:spPr>
        <p:txBody>
          <a:bodyPr/>
          <a:lstStyle/>
          <a:p>
            <a:pPr eaLnBrk="1" hangingPunct="1"/>
            <a:r>
              <a:rPr lang="en-US" sz="3200" b="1" u="sng" smtClean="0">
                <a:latin typeface="Constantia" panose="02030602050306030303" pitchFamily="18" charset="0"/>
              </a:rPr>
              <a:t>Medulla Oblongata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1828800" cy="1143000"/>
          </a:xfrm>
        </p:spPr>
        <p:txBody>
          <a:bodyPr/>
          <a:lstStyle/>
          <a:p>
            <a:pPr eaLnBrk="1" hangingPunct="1"/>
            <a:r>
              <a:rPr lang="en-US" b="1" u="sng" smtClean="0">
                <a:latin typeface="Constantia" panose="02030602050306030303" pitchFamily="18" charset="0"/>
              </a:rPr>
              <a:t>Pons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6513" y="1125538"/>
            <a:ext cx="5183187" cy="53276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600" smtClean="0">
                <a:latin typeface="Constantia" panose="02030602050306030303" pitchFamily="18" charset="0"/>
              </a:rPr>
              <a:t>У преводу </a:t>
            </a:r>
            <a:r>
              <a:rPr lang="en-US" altLang="en-US" sz="1600" smtClean="0">
                <a:latin typeface="Constantia" panose="02030602050306030303" pitchFamily="18" charset="0"/>
              </a:rPr>
              <a:t>“мост”</a:t>
            </a:r>
            <a:r>
              <a:rPr lang="sr-Cyrl-RS" altLang="en-US" sz="1600" smtClean="0">
                <a:latin typeface="Constantia" panose="02030602050306030303" pitchFamily="18" charset="0"/>
              </a:rPr>
              <a:t>. </a:t>
            </a:r>
            <a:r>
              <a:rPr lang="en-US" altLang="en-US" sz="1600" smtClean="0">
                <a:latin typeface="Constantia" panose="02030602050306030303" pitchFamily="18" charset="0"/>
              </a:rPr>
              <a:t>Налази се између продужене </a:t>
            </a:r>
            <a:br>
              <a:rPr lang="en-US" altLang="en-US" sz="1600" smtClean="0">
                <a:latin typeface="Constantia" panose="02030602050306030303" pitchFamily="18" charset="0"/>
              </a:rPr>
            </a:br>
            <a:r>
              <a:rPr lang="en-US" altLang="en-US" sz="1600" smtClean="0">
                <a:latin typeface="Constantia" panose="02030602050306030303" pitchFamily="18" charset="0"/>
              </a:rPr>
              <a:t>мождине и средњег мозга</a:t>
            </a:r>
            <a:r>
              <a:rPr lang="en-US" sz="1600" smtClean="0">
                <a:latin typeface="Constantia" panose="02030602050306030303" pitchFamily="18" charset="0"/>
              </a:rPr>
              <a:t>. 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600" smtClean="0">
                <a:latin typeface="Constantia" panose="02030602050306030303" pitchFamily="18" charset="0"/>
              </a:rPr>
              <a:t>Садржи</a:t>
            </a:r>
            <a:r>
              <a:rPr lang="en-US" sz="1600" smtClean="0">
                <a:latin typeface="Constantia" panose="02030602050306030303" pitchFamily="18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GB" altLang="en-US" sz="1600" smtClean="0">
                <a:latin typeface="Constantia" panose="02030602050306030303" pitchFamily="18" charset="0"/>
              </a:rPr>
              <a:t>- </a:t>
            </a:r>
            <a:r>
              <a:rPr lang="en-US" altLang="en-US" sz="1600" smtClean="0">
                <a:latin typeface="Constantia" panose="02030602050306030303" pitchFamily="18" charset="0"/>
              </a:rPr>
              <a:t>Сензорна и моторна једра кранијалн</a:t>
            </a:r>
            <a:r>
              <a:rPr lang="sr-Cyrl-RS" altLang="en-US" sz="1600" smtClean="0">
                <a:latin typeface="Constantia" panose="02030602050306030303" pitchFamily="18" charset="0"/>
              </a:rPr>
              <a:t>их </a:t>
            </a:r>
            <a:r>
              <a:rPr lang="en-US" altLang="en-US" sz="1600" smtClean="0">
                <a:latin typeface="Constantia" panose="02030602050306030303" pitchFamily="18" charset="0"/>
              </a:rPr>
              <a:t>жив</a:t>
            </a:r>
            <a:r>
              <a:rPr lang="sr-Cyrl-RS" altLang="en-US" sz="1600" smtClean="0">
                <a:latin typeface="Constantia" panose="02030602050306030303" pitchFamily="18" charset="0"/>
              </a:rPr>
              <a:t>а</a:t>
            </a:r>
            <a:r>
              <a:rPr lang="en-US" altLang="en-US" sz="1600" smtClean="0">
                <a:latin typeface="Constantia" panose="02030602050306030303" pitchFamily="18" charset="0"/>
              </a:rPr>
              <a:t>ца</a:t>
            </a:r>
            <a:r>
              <a:rPr lang="en-US" sz="1600" smtClean="0">
                <a:latin typeface="Constantia" panose="02030602050306030303" pitchFamily="18" charset="0"/>
              </a:rPr>
              <a:t> 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1600" smtClean="0">
                <a:latin typeface="Constantia" panose="02030602050306030303" pitchFamily="18" charset="0"/>
              </a:rPr>
              <a:t>N. trigeminusa</a:t>
            </a:r>
            <a:r>
              <a:rPr lang="en-US" sz="1600" smtClean="0">
                <a:latin typeface="Constantia" panose="02030602050306030303" pitchFamily="18" charset="0"/>
              </a:rPr>
              <a:t> (5), </a:t>
            </a:r>
            <a:br>
              <a:rPr lang="en-US" sz="1600" smtClean="0">
                <a:latin typeface="Constantia" panose="02030602050306030303" pitchFamily="18" charset="0"/>
              </a:rPr>
            </a:br>
            <a:r>
              <a:rPr lang="en-US" altLang="en-US" sz="1600" smtClean="0">
                <a:latin typeface="Constantia" panose="02030602050306030303" pitchFamily="18" charset="0"/>
              </a:rPr>
              <a:t>N. abducensa</a:t>
            </a:r>
            <a:r>
              <a:rPr lang="en-US" sz="1600" smtClean="0">
                <a:latin typeface="Constantia" panose="02030602050306030303" pitchFamily="18" charset="0"/>
              </a:rPr>
              <a:t> (6), </a:t>
            </a:r>
            <a:br>
              <a:rPr lang="en-US" sz="1600" smtClean="0">
                <a:latin typeface="Constantia" panose="02030602050306030303" pitchFamily="18" charset="0"/>
              </a:rPr>
            </a:br>
            <a:r>
              <a:rPr lang="en-US" altLang="en-US" sz="1600" smtClean="0">
                <a:latin typeface="Constantia" panose="02030602050306030303" pitchFamily="18" charset="0"/>
              </a:rPr>
              <a:t>N. f</a:t>
            </a:r>
            <a:r>
              <a:rPr lang="en-US" sz="1600" smtClean="0">
                <a:latin typeface="Constantia" panose="02030602050306030303" pitchFamily="18" charset="0"/>
              </a:rPr>
              <a:t>acial</a:t>
            </a:r>
            <a:r>
              <a:rPr lang="en-US" altLang="en-US" sz="1600" smtClean="0">
                <a:latin typeface="Constantia" panose="02030602050306030303" pitchFamily="18" charset="0"/>
              </a:rPr>
              <a:t>isa</a:t>
            </a:r>
            <a:r>
              <a:rPr lang="en-US" sz="1600" smtClean="0">
                <a:latin typeface="Constantia" panose="02030602050306030303" pitchFamily="18" charset="0"/>
              </a:rPr>
              <a:t> (7), </a:t>
            </a:r>
          </a:p>
          <a:p>
            <a:pPr lvl="2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sz="1600" smtClean="0">
                <a:latin typeface="Constantia" panose="02030602050306030303" pitchFamily="18" charset="0"/>
              </a:rPr>
              <a:t>	</a:t>
            </a:r>
            <a:r>
              <a:rPr lang="en-US" altLang="en-US" sz="1600" smtClean="0">
                <a:latin typeface="Constantia" panose="02030602050306030303" pitchFamily="18" charset="0"/>
              </a:rPr>
              <a:t>N. Vestibulocochlearisa </a:t>
            </a:r>
            <a:r>
              <a:rPr lang="en-US" sz="1600" smtClean="0">
                <a:latin typeface="Constantia" panose="02030602050306030303" pitchFamily="18" charset="0"/>
              </a:rPr>
              <a:t>(8)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16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altLang="en-US" sz="1600" smtClean="0">
                <a:latin typeface="Constantia" panose="02030602050306030303" pitchFamily="18" charset="0"/>
              </a:rPr>
              <a:t>Релејна јeдра</a:t>
            </a:r>
            <a:endParaRPr lang="en-US" sz="16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     </a:t>
            </a: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nuclei pontis –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моторни систем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	- nc. </a:t>
            </a:r>
            <a:r>
              <a:rPr lang="en-U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o</a:t>
            </a: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livaris superior –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аудитивни систем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	- nuclei corporis trapezoidei - 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аудитивни</a:t>
            </a:r>
            <a:b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</a:b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систем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Latn-CS" altLang="en-US" sz="1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	- nuclei lemnisci lateralis -</a:t>
            </a: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аудитивни</a:t>
            </a:r>
            <a:b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</a:br>
            <a: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систем</a:t>
            </a:r>
            <a:br>
              <a:rPr lang="sr-Cyrl-RS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</a:br>
            <a:endParaRPr lang="sr-Cyrl-RS" altLang="en-US" sz="160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RS" altLang="en-US" sz="1600" smtClean="0">
                <a:latin typeface="Constantia" panose="02030602050306030303" pitchFamily="18" charset="0"/>
              </a:rPr>
              <a:t>Једра ретикуларне формације:</a:t>
            </a:r>
            <a:br>
              <a:rPr lang="sr-Cyrl-RS" altLang="en-US" sz="1600" smtClean="0">
                <a:latin typeface="Constantia" panose="02030602050306030303" pitchFamily="18" charset="0"/>
              </a:rPr>
            </a:br>
            <a:r>
              <a:rPr lang="sr-Cyrl-RS" altLang="en-US" sz="1600" smtClean="0">
                <a:latin typeface="Constantia" panose="02030602050306030303" pitchFamily="18" charset="0"/>
              </a:rPr>
              <a:t>- </a:t>
            </a:r>
            <a:r>
              <a:rPr lang="en-GB" altLang="en-US" sz="1600" b="1" smtClean="0">
                <a:latin typeface="Constantia" panose="02030602050306030303" pitchFamily="18" charset="0"/>
              </a:rPr>
              <a:t>nuclei raphae</a:t>
            </a:r>
            <a:r>
              <a:rPr lang="en-GB" altLang="en-US" sz="1600" smtClean="0">
                <a:latin typeface="Constantia" panose="02030602050306030303" pitchFamily="18" charset="0"/>
              </a:rPr>
              <a:t> (</a:t>
            </a:r>
            <a:r>
              <a:rPr lang="sr-Cyrl-RS" altLang="en-US" sz="1600" smtClean="0">
                <a:latin typeface="Constantia" panose="02030602050306030303" pitchFamily="18" charset="0"/>
              </a:rPr>
              <a:t>богата серотонином)</a:t>
            </a:r>
            <a:endParaRPr lang="sr-Cyrl-RS" altLang="en-US" sz="13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600" smtClean="0">
                <a:latin typeface="Constantia" panose="02030602050306030303" pitchFamily="18" charset="0"/>
              </a:rPr>
              <a:t>	- Једра у којима се налазе рефлексни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600" smtClean="0">
                <a:latin typeface="Constantia" panose="02030602050306030303" pitchFamily="18" charset="0"/>
              </a:rPr>
              <a:t>        центри за дисање, жвакање</a:t>
            </a:r>
            <a:endParaRPr lang="en-GB" altLang="en-US" sz="1600" smtClean="0">
              <a:latin typeface="Constantia" panose="02030602050306030303" pitchFamily="18" charset="0"/>
            </a:endParaRPr>
          </a:p>
        </p:txBody>
      </p:sp>
      <p:pic>
        <p:nvPicPr>
          <p:cNvPr id="41988" name="Picture 4" descr="sol0067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3125" b="5304"/>
          <a:stretch>
            <a:fillRect/>
          </a:stretch>
        </p:blipFill>
        <p:spPr>
          <a:xfrm>
            <a:off x="5205413" y="1196975"/>
            <a:ext cx="2922587" cy="21717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89" name="Picture 5" descr="p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546475"/>
            <a:ext cx="3581400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35" t="23016" r="48264" b="16138"/>
          <a:stretch>
            <a:fillRect/>
          </a:stretch>
        </p:blipFill>
        <p:spPr bwMode="auto">
          <a:xfrm>
            <a:off x="5643563" y="2327275"/>
            <a:ext cx="2916237" cy="347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0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714875" y="1143000"/>
            <a:ext cx="4284663" cy="1143000"/>
          </a:xfrm>
        </p:spPr>
        <p:txBody>
          <a:bodyPr/>
          <a:lstStyle/>
          <a:p>
            <a:pPr eaLnBrk="1" hangingPunct="1"/>
            <a:r>
              <a:rPr lang="en-US" altLang="en-US" sz="4000" b="1" u="sng" smtClean="0"/>
              <a:t>Mesencephalon</a:t>
            </a:r>
            <a:endParaRPr lang="en-US" sz="4000" b="1" u="sng" smtClean="0"/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388" y="1054100"/>
            <a:ext cx="8856662" cy="5643563"/>
          </a:xfrm>
        </p:spPr>
        <p:txBody>
          <a:bodyPr/>
          <a:lstStyle/>
          <a:p>
            <a:pPr eaLnBrk="1" hangingPunct="1"/>
            <a:r>
              <a:rPr lang="en-US" altLang="en-US" sz="1800" smtClean="0">
                <a:latin typeface="Constantia" panose="02030602050306030303" pitchFamily="18" charset="0"/>
              </a:rPr>
              <a:t>Лоциран између diencephalon-а и pons-а</a:t>
            </a:r>
            <a:r>
              <a:rPr lang="en-US" sz="1800" smtClean="0">
                <a:latin typeface="Constantia" panose="02030602050306030303" pitchFamily="18" charset="0"/>
              </a:rPr>
              <a:t>.</a:t>
            </a:r>
          </a:p>
          <a:p>
            <a:pPr eaLnBrk="1" hangingPunct="1"/>
            <a:r>
              <a:rPr lang="sr-Cyrl-RS" altLang="en-US" sz="1800" smtClean="0">
                <a:latin typeface="Constantia" panose="02030602050306030303" pitchFamily="18" charset="0"/>
              </a:rPr>
              <a:t>Делови:</a:t>
            </a:r>
            <a:endParaRPr lang="sr-Cyrl-CS" altLang="en-US" sz="180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	1) Задњи део назива се </a:t>
            </a:r>
            <a:r>
              <a:rPr lang="en-US" sz="1800" smtClean="0">
                <a:solidFill>
                  <a:srgbClr val="0070C0"/>
                </a:solidFill>
                <a:latin typeface="Constantia" panose="02030602050306030303" pitchFamily="18" charset="0"/>
              </a:rPr>
              <a:t>tectum</a:t>
            </a: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	2) Средњи део назива се </a:t>
            </a:r>
            <a:r>
              <a:rPr lang="en-GB" altLang="en-US" sz="1800" smtClean="0">
                <a:solidFill>
                  <a:srgbClr val="0066FF"/>
                </a:solidFill>
                <a:latin typeface="Constantia" panose="02030602050306030303" pitchFamily="18" charset="0"/>
              </a:rPr>
              <a:t>tegmentum</a:t>
            </a:r>
          </a:p>
          <a:p>
            <a:pPr eaLnBrk="1" hangingPunct="1">
              <a:buFontTx/>
              <a:buNone/>
            </a:pPr>
            <a:r>
              <a:rPr lang="en-GB" altLang="en-US" sz="1800" smtClean="0">
                <a:latin typeface="Constantia" panose="02030602050306030303" pitchFamily="18" charset="0"/>
              </a:rPr>
              <a:t>	     </a:t>
            </a:r>
            <a:r>
              <a:rPr lang="sr-Cyrl-RS" altLang="en-US" sz="1800" smtClean="0">
                <a:latin typeface="Constantia" panose="02030602050306030303" pitchFamily="18" charset="0"/>
              </a:rPr>
              <a:t>Имеђу </a:t>
            </a:r>
            <a:r>
              <a:rPr lang="en-GB" altLang="en-US" sz="1800" smtClean="0">
                <a:latin typeface="Constantia" panose="02030602050306030303" pitchFamily="18" charset="0"/>
              </a:rPr>
              <a:t>tectuma </a:t>
            </a:r>
            <a:r>
              <a:rPr lang="sr-Cyrl-RS" altLang="en-US" sz="1800" smtClean="0">
                <a:latin typeface="Constantia" panose="02030602050306030303" pitchFamily="18" charset="0"/>
              </a:rPr>
              <a:t> и </a:t>
            </a:r>
            <a:r>
              <a:rPr lang="en-GB" altLang="en-US" sz="1800" smtClean="0">
                <a:latin typeface="Constantia" panose="02030602050306030303" pitchFamily="18" charset="0"/>
              </a:rPr>
              <a:t>tegmentuma</a:t>
            </a:r>
          </a:p>
          <a:p>
            <a:pPr eaLnBrk="1" hangingPunct="1">
              <a:buFontTx/>
              <a:buNone/>
            </a:pPr>
            <a:r>
              <a:rPr lang="en-GB" altLang="en-US" sz="1800" smtClean="0">
                <a:latin typeface="Constantia" panose="02030602050306030303" pitchFamily="18" charset="0"/>
              </a:rPr>
              <a:t>           </a:t>
            </a:r>
            <a:r>
              <a:rPr lang="sr-Cyrl-RS" altLang="en-US" sz="1800" smtClean="0">
                <a:latin typeface="Constantia" panose="02030602050306030303" pitchFamily="18" charset="0"/>
              </a:rPr>
              <a:t>пролази </a:t>
            </a:r>
            <a:r>
              <a:rPr lang="en-US" altLang="en-US" sz="1800" smtClean="0">
                <a:solidFill>
                  <a:srgbClr val="0070C0"/>
                </a:solidFill>
                <a:latin typeface="Constantia" panose="02030602050306030303" pitchFamily="18" charset="0"/>
              </a:rPr>
              <a:t>aqueductus cerebri </a:t>
            </a:r>
            <a:r>
              <a:rPr lang="en-US" altLang="en-US" sz="1800" smtClean="0">
                <a:latin typeface="Constantia" panose="02030602050306030303" pitchFamily="18" charset="0"/>
              </a:rPr>
              <a:t>који повезује</a:t>
            </a:r>
          </a:p>
          <a:p>
            <a:pPr eaLnBrk="1" hangingPunct="1">
              <a:buFontTx/>
              <a:buNone/>
            </a:pPr>
            <a:r>
              <a:rPr lang="en-GB" altLang="en-US" sz="1800" smtClean="0">
                <a:latin typeface="Constantia" panose="02030602050306030303" pitchFamily="18" charset="0"/>
              </a:rPr>
              <a:t>           </a:t>
            </a:r>
            <a:r>
              <a:rPr lang="en-US" altLang="en-US" sz="1800" smtClean="0">
                <a:latin typeface="Constantia" panose="02030602050306030303" pitchFamily="18" charset="0"/>
              </a:rPr>
              <a:t> 3. и 4.</a:t>
            </a:r>
            <a:r>
              <a:rPr lang="sr-Cyrl-RS" alt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мождану комору</a:t>
            </a: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	3) Испред</a:t>
            </a:r>
            <a:r>
              <a:rPr lang="en-GB" altLang="en-US" sz="1800" smtClean="0">
                <a:latin typeface="Constantia" panose="02030602050306030303" pitchFamily="18" charset="0"/>
              </a:rPr>
              <a:t> aqu</a:t>
            </a:r>
            <a:r>
              <a:rPr lang="sr-Cyrl-RS" altLang="en-US" sz="1800" smtClean="0">
                <a:latin typeface="Constantia" panose="02030602050306030303" pitchFamily="18" charset="0"/>
              </a:rPr>
              <a:t>е</a:t>
            </a:r>
            <a:r>
              <a:rPr lang="en-GB" altLang="en-US" sz="1800" smtClean="0">
                <a:latin typeface="Constantia" panose="02030602050306030303" pitchFamily="18" charset="0"/>
              </a:rPr>
              <a:t>ductusa </a:t>
            </a:r>
            <a:r>
              <a:rPr lang="sr-Cyrl-RS" altLang="en-US" sz="1800" smtClean="0">
                <a:latin typeface="Constantia" panose="02030602050306030303" pitchFamily="18" charset="0"/>
              </a:rPr>
              <a:t>налаз</a:t>
            </a:r>
            <a:r>
              <a:rPr lang="en-GB" altLang="en-US" sz="1800" smtClean="0">
                <a:latin typeface="Constantia" panose="02030602050306030303" pitchFamily="18" charset="0"/>
              </a:rPr>
              <a:t>e</a:t>
            </a:r>
            <a:r>
              <a:rPr lang="sr-Cyrl-RS" altLang="en-US" sz="1800" smtClean="0">
                <a:latin typeface="Constantia" panose="02030602050306030303" pitchFamily="18" charset="0"/>
              </a:rPr>
              <a:t> се </a:t>
            </a:r>
            <a:r>
              <a:rPr lang="en-GB" altLang="en-US" sz="1800" smtClean="0">
                <a:solidFill>
                  <a:srgbClr val="0070C0"/>
                </a:solidFill>
                <a:latin typeface="Constantia" panose="02030602050306030303" pitchFamily="18" charset="0"/>
              </a:rPr>
              <a:t>crura cerebri </a:t>
            </a:r>
          </a:p>
          <a:p>
            <a:pPr eaLnBrk="1" hangingPunct="1">
              <a:buFontTx/>
              <a:buNone/>
            </a:pPr>
            <a:r>
              <a:rPr lang="en-GB" altLang="en-US" sz="1800" smtClean="0">
                <a:solidFill>
                  <a:srgbClr val="0070C0"/>
                </a:solidFill>
                <a:latin typeface="Constantia" panose="02030602050306030303" pitchFamily="18" charset="0"/>
              </a:rPr>
              <a:t>           (</a:t>
            </a:r>
            <a:r>
              <a:rPr lang="sr-Cyrl-RS" altLang="en-US" sz="1800" smtClean="0">
                <a:solidFill>
                  <a:srgbClr val="0070C0"/>
                </a:solidFill>
                <a:latin typeface="Constantia" panose="02030602050306030303" pitchFamily="18" charset="0"/>
              </a:rPr>
              <a:t>мождани краци)</a:t>
            </a:r>
          </a:p>
          <a:p>
            <a:pPr eaLnBrk="1" hangingPunct="1">
              <a:buFontTx/>
              <a:buNone/>
            </a:pPr>
            <a:endParaRPr lang="en-GB" altLang="en-US" sz="1800" i="1" smtClean="0">
              <a:solidFill>
                <a:srgbClr val="0070C0"/>
              </a:solidFill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en-GB" altLang="en-US" sz="1800" i="1" smtClean="0">
              <a:solidFill>
                <a:srgbClr val="0070C0"/>
              </a:solidFill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- </a:t>
            </a:r>
            <a:r>
              <a:rPr lang="en-US" altLang="en-US" sz="1800" smtClean="0">
                <a:latin typeface="Constantia" panose="02030602050306030303" pitchFamily="18" charset="0"/>
              </a:rPr>
              <a:t>Кров aqueductusa cerebri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(</a:t>
            </a:r>
            <a:r>
              <a:rPr lang="en-US" sz="1800" i="1" smtClean="0">
                <a:solidFill>
                  <a:srgbClr val="0070C0"/>
                </a:solidFill>
                <a:latin typeface="Constantia" panose="02030602050306030303" pitchFamily="18" charset="0"/>
              </a:rPr>
              <a:t>tectum</a:t>
            </a:r>
            <a:r>
              <a:rPr lang="en-US" sz="1800" smtClean="0">
                <a:solidFill>
                  <a:srgbClr val="0070C0"/>
                </a:solidFill>
                <a:latin typeface="Constantia" panose="02030602050306030303" pitchFamily="18" charset="0"/>
              </a:rPr>
              <a:t>)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садржи</a:t>
            </a:r>
            <a:r>
              <a:rPr lang="sr-Cyrl-RS" altLang="en-US" sz="1800" smtClean="0">
                <a:latin typeface="Constantia" panose="02030602050306030303" pitchFamily="18" charset="0"/>
              </a:rPr>
              <a:t>:</a:t>
            </a:r>
            <a:endParaRPr lang="en-US" sz="1800" smtClean="0">
              <a:solidFill>
                <a:srgbClr val="0070C0"/>
              </a:solidFill>
              <a:latin typeface="Constantia" panose="02030602050306030303" pitchFamily="18" charset="0"/>
            </a:endParaRPr>
          </a:p>
          <a:p>
            <a:pPr lvl="2" eaLnBrk="1" hangingPunct="1"/>
            <a:r>
              <a:rPr lang="en-US" altLang="en-US" sz="1600" smtClean="0">
                <a:solidFill>
                  <a:srgbClr val="0070C0"/>
                </a:solidFill>
                <a:latin typeface="Constantia" panose="02030602050306030303" pitchFamily="18" charset="0"/>
              </a:rPr>
              <a:t>Colliculi superiores </a:t>
            </a:r>
            <a:r>
              <a:rPr lang="en-US" altLang="en-US" sz="1600" smtClean="0">
                <a:latin typeface="Constantia" panose="02030602050306030303" pitchFamily="18" charset="0"/>
              </a:rPr>
              <a:t>(2)</a:t>
            </a:r>
            <a:r>
              <a:rPr lang="en-US" sz="1600" smtClean="0">
                <a:latin typeface="Constantia" panose="02030602050306030303" pitchFamily="18" charset="0"/>
              </a:rPr>
              <a:t> </a:t>
            </a:r>
            <a:r>
              <a:rPr lang="en-US" altLang="en-US" sz="1600" smtClean="0">
                <a:latin typeface="Constantia" panose="02030602050306030303" pitchFamily="18" charset="0"/>
              </a:rPr>
              <a:t/>
            </a:r>
            <a:br>
              <a:rPr lang="en-US" altLang="en-US" sz="1600" smtClean="0">
                <a:latin typeface="Constantia" panose="02030602050306030303" pitchFamily="18" charset="0"/>
              </a:rPr>
            </a:br>
            <a:r>
              <a:rPr lang="en-US" altLang="en-US" sz="1600" smtClean="0">
                <a:latin typeface="Constantia" panose="02030602050306030303" pitchFamily="18" charset="0"/>
              </a:rPr>
              <a:t>који контролишу рефлексне покрете </a:t>
            </a:r>
            <a:br>
              <a:rPr lang="en-US" altLang="en-US" sz="1600" smtClean="0">
                <a:latin typeface="Constantia" panose="02030602050306030303" pitchFamily="18" charset="0"/>
              </a:rPr>
            </a:br>
            <a:r>
              <a:rPr lang="en-US" altLang="en-US" sz="1600" smtClean="0">
                <a:latin typeface="Constantia" panose="02030602050306030303" pitchFamily="18" charset="0"/>
              </a:rPr>
              <a:t>очију, главе и врата, као одговор на визуелни стимулус</a:t>
            </a:r>
            <a:endParaRPr lang="en-US" sz="1600" smtClean="0">
              <a:latin typeface="Constantia" panose="02030602050306030303" pitchFamily="18" charset="0"/>
            </a:endParaRPr>
          </a:p>
          <a:p>
            <a:pPr lvl="2" eaLnBrk="1" hangingPunct="1"/>
            <a:r>
              <a:rPr lang="en-US" altLang="en-US" sz="1600" smtClean="0">
                <a:solidFill>
                  <a:srgbClr val="0070C0"/>
                </a:solidFill>
                <a:latin typeface="Constantia" panose="02030602050306030303" pitchFamily="18" charset="0"/>
              </a:rPr>
              <a:t>Colliculi inferiores </a:t>
            </a:r>
            <a:r>
              <a:rPr lang="en-US" altLang="en-US" sz="1600" smtClean="0">
                <a:latin typeface="Constantia" panose="02030602050306030303" pitchFamily="18" charset="0"/>
              </a:rPr>
              <a:t>(2) </a:t>
            </a:r>
            <a:br>
              <a:rPr lang="en-US" altLang="en-US" sz="1600" smtClean="0">
                <a:latin typeface="Constantia" panose="02030602050306030303" pitchFamily="18" charset="0"/>
              </a:rPr>
            </a:br>
            <a:r>
              <a:rPr lang="sr-Cyrl-CS" altLang="en-US" sz="1600" smtClean="0">
                <a:latin typeface="Constantia" panose="02030602050306030303" pitchFamily="18" charset="0"/>
              </a:rPr>
              <a:t>који контролишу рефлексне покрете очију, главе и врата, као одговор на аудитивни стимулус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4313" y="1285875"/>
            <a:ext cx="8713787" cy="5572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GB" altLang="en-US" sz="1600" smtClean="0">
                <a:latin typeface="Constantia" panose="02030602050306030303" pitchFamily="18" charset="0"/>
              </a:rPr>
              <a:t>C</a:t>
            </a:r>
            <a:r>
              <a:rPr lang="en-US" altLang="en-US" sz="1600" smtClean="0">
                <a:latin typeface="Constantia" panose="02030602050306030303" pitchFamily="18" charset="0"/>
              </a:rPr>
              <a:t>адржи</a:t>
            </a:r>
            <a:r>
              <a:rPr lang="en-US" sz="160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altLang="en-US" sz="1600" smtClean="0">
                <a:latin typeface="Constantia" panose="02030602050306030303" pitchFamily="18" charset="0"/>
              </a:rPr>
              <a:t>-</a:t>
            </a:r>
            <a:r>
              <a:rPr lang="sr-Cyrl-RS" altLang="en-US" sz="1600" smtClean="0">
                <a:latin typeface="Constantia" panose="02030602050306030303" pitchFamily="18" charset="0"/>
              </a:rPr>
              <a:t> Ј</a:t>
            </a:r>
            <a:r>
              <a:rPr lang="en-US" altLang="en-US" sz="1600" smtClean="0">
                <a:latin typeface="Constantia" panose="02030602050306030303" pitchFamily="18" charset="0"/>
              </a:rPr>
              <a:t>едра кранијалн</a:t>
            </a:r>
            <a:r>
              <a:rPr lang="sr-Cyrl-RS" altLang="en-US" sz="1600" smtClean="0">
                <a:latin typeface="Constantia" panose="02030602050306030303" pitchFamily="18" charset="0"/>
              </a:rPr>
              <a:t>их </a:t>
            </a:r>
            <a:r>
              <a:rPr lang="en-US" altLang="en-US" sz="1600" smtClean="0">
                <a:latin typeface="Constantia" panose="02030602050306030303" pitchFamily="18" charset="0"/>
              </a:rPr>
              <a:t>жив</a:t>
            </a:r>
            <a:r>
              <a:rPr lang="sr-Cyrl-RS" altLang="en-US" sz="1600" smtClean="0">
                <a:latin typeface="Constantia" panose="02030602050306030303" pitchFamily="18" charset="0"/>
              </a:rPr>
              <a:t>а</a:t>
            </a:r>
            <a:r>
              <a:rPr lang="en-US" altLang="en-US" sz="1600" smtClean="0">
                <a:latin typeface="Constantia" panose="02030602050306030303" pitchFamily="18" charset="0"/>
              </a:rPr>
              <a:t>ца</a:t>
            </a:r>
            <a:r>
              <a:rPr lang="en-US" sz="1600" smtClean="0">
                <a:latin typeface="Constantia" panose="02030602050306030303" pitchFamily="18" charset="0"/>
              </a:rPr>
              <a:t>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en-US" sz="1600" smtClean="0">
                <a:latin typeface="Constantia" panose="02030602050306030303" pitchFamily="18" charset="0"/>
              </a:rPr>
              <a:t>N. </a:t>
            </a:r>
            <a:r>
              <a:rPr lang="en-GB" altLang="en-US" sz="1600" smtClean="0">
                <a:latin typeface="Constantia" panose="02030602050306030303" pitchFamily="18" charset="0"/>
              </a:rPr>
              <a:t>oculomotoriusa</a:t>
            </a:r>
            <a:r>
              <a:rPr lang="en-US" sz="1600" smtClean="0">
                <a:latin typeface="Constantia" panose="02030602050306030303" pitchFamily="18" charset="0"/>
              </a:rPr>
              <a:t> (</a:t>
            </a:r>
            <a:r>
              <a:rPr lang="en-GB" altLang="en-US" sz="1600" smtClean="0">
                <a:latin typeface="Constantia" panose="02030602050306030303" pitchFamily="18" charset="0"/>
              </a:rPr>
              <a:t>3</a:t>
            </a:r>
            <a:r>
              <a:rPr lang="en-US" sz="1600" smtClean="0">
                <a:latin typeface="Constantia" panose="02030602050306030303" pitchFamily="18" charset="0"/>
              </a:rPr>
              <a:t>), </a:t>
            </a:r>
            <a:br>
              <a:rPr lang="en-US" sz="1600" smtClean="0">
                <a:latin typeface="Constantia" panose="02030602050306030303" pitchFamily="18" charset="0"/>
              </a:rPr>
            </a:br>
            <a:r>
              <a:rPr lang="en-US" altLang="en-US" sz="1600" smtClean="0">
                <a:latin typeface="Constantia" panose="02030602050306030303" pitchFamily="18" charset="0"/>
              </a:rPr>
              <a:t>N. </a:t>
            </a:r>
            <a:r>
              <a:rPr lang="en-GB" altLang="en-US" sz="1600" smtClean="0">
                <a:latin typeface="Constantia" panose="02030602050306030303" pitchFamily="18" charset="0"/>
              </a:rPr>
              <a:t>trochlearisa</a:t>
            </a:r>
            <a:r>
              <a:rPr lang="en-US" sz="1600" smtClean="0">
                <a:latin typeface="Constantia" panose="02030602050306030303" pitchFamily="18" charset="0"/>
              </a:rPr>
              <a:t> (</a:t>
            </a:r>
            <a:r>
              <a:rPr lang="en-GB" altLang="en-US" sz="1600" smtClean="0">
                <a:latin typeface="Constantia" panose="02030602050306030303" pitchFamily="18" charset="0"/>
              </a:rPr>
              <a:t>4</a:t>
            </a:r>
            <a:r>
              <a:rPr lang="en-US" sz="1600" smtClean="0">
                <a:latin typeface="Constantia" panose="02030602050306030303" pitchFamily="18" charset="0"/>
              </a:rPr>
              <a:t>), 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smtClean="0">
                <a:latin typeface="Constantia" panose="02030602050306030303" pitchFamily="18" charset="0"/>
              </a:rPr>
              <a:t>део једара: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sr-Cyrl-RS" altLang="en-US" sz="1600" smtClean="0">
                <a:latin typeface="Constantia" panose="02030602050306030303" pitchFamily="18" charset="0"/>
              </a:rPr>
              <a:t>		     </a:t>
            </a:r>
            <a:r>
              <a:rPr lang="en-US" sz="1600" smtClean="0">
                <a:latin typeface="Constantia" panose="02030602050306030303" pitchFamily="18" charset="0"/>
              </a:rPr>
              <a:t>N. trigeminus (5)</a:t>
            </a:r>
          </a:p>
          <a:p>
            <a:pPr lvl="2" eaLnBrk="1" hangingPunct="1">
              <a:lnSpc>
                <a:spcPct val="90000"/>
              </a:lnSpc>
              <a:defRPr/>
            </a:pPr>
            <a:endParaRPr lang="sr-Cyrl-CS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RS" altLang="en-US" sz="1600" smtClean="0">
                <a:latin typeface="Constantia" panose="02030602050306030303" pitchFamily="18" charset="0"/>
              </a:rPr>
              <a:t>Релејна једра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smtClean="0">
                <a:latin typeface="Constantia" panose="02030602050306030303" pitchFamily="18" charset="0"/>
              </a:rPr>
              <a:t>	- strata grisea colliculi superioris –</a:t>
            </a:r>
            <a:r>
              <a:rPr lang="sr-Cyrl-CS" altLang="en-US" sz="1600" smtClean="0">
                <a:latin typeface="Constantia" panose="02030602050306030303" pitchFamily="18" charset="0"/>
              </a:rPr>
              <a:t> рефлексн</a:t>
            </a:r>
            <a:r>
              <a:rPr lang="sr-Cyrl-RS" altLang="en-US" sz="1600" smtClean="0">
                <a:latin typeface="Constantia" panose="02030602050306030303" pitchFamily="18" charset="0"/>
              </a:rPr>
              <a:t>и </a:t>
            </a:r>
            <a:r>
              <a:rPr lang="sr-Cyrl-CS" altLang="en-US" sz="1600" smtClean="0">
                <a:latin typeface="Constantia" panose="02030602050306030303" pitchFamily="18" charset="0"/>
              </a:rPr>
              <a:t>оптички центар</a:t>
            </a:r>
            <a:endParaRPr lang="en-US" altLang="en-US" sz="16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smtClean="0">
                <a:latin typeface="Constantia" panose="02030602050306030303" pitchFamily="18" charset="0"/>
              </a:rPr>
              <a:t>	- nc. colliculi inferioris - </a:t>
            </a:r>
            <a:r>
              <a:rPr lang="sr-Cyrl-CS" altLang="en-US" sz="1600" smtClean="0">
                <a:latin typeface="Constantia" panose="02030602050306030303" pitchFamily="18" charset="0"/>
              </a:rPr>
              <a:t>рефлексни акустички центар</a:t>
            </a:r>
            <a:endParaRPr lang="en-US" altLang="en-US" sz="16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smtClean="0">
                <a:latin typeface="Constantia" panose="02030602050306030303" pitchFamily="18" charset="0"/>
              </a:rPr>
              <a:t>	- area pretectalis – </a:t>
            </a:r>
            <a:r>
              <a:rPr lang="sr-Cyrl-RS" altLang="en-US" sz="1600" smtClean="0">
                <a:latin typeface="Constantia" panose="02030602050306030303" pitchFamily="18" charset="0"/>
              </a:rPr>
              <a:t>једра </a:t>
            </a:r>
            <a:r>
              <a:rPr lang="sr-Cyrl-CS" altLang="en-US" sz="1600" smtClean="0">
                <a:latin typeface="Constantia" panose="02030602050306030303" pitchFamily="18" charset="0"/>
              </a:rPr>
              <a:t>укључен</a:t>
            </a:r>
            <a:r>
              <a:rPr lang="sr-Cyrl-RS" altLang="en-US" sz="1600" smtClean="0">
                <a:latin typeface="Constantia" panose="02030602050306030303" pitchFamily="18" charset="0"/>
              </a:rPr>
              <a:t>а</a:t>
            </a:r>
            <a:r>
              <a:rPr lang="sr-Cyrl-CS" altLang="en-US" sz="1600" smtClean="0">
                <a:latin typeface="Constantia" panose="02030602050306030303" pitchFamily="18" charset="0"/>
              </a:rPr>
              <a:t> у рефлекс зенице на светлост</a:t>
            </a:r>
            <a:endParaRPr lang="en-US" altLang="en-US" sz="16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smtClean="0">
                <a:latin typeface="Constantia" panose="02030602050306030303" pitchFamily="18" charset="0"/>
              </a:rPr>
              <a:t>	- nc. Interstitialis rostralis – </a:t>
            </a:r>
            <a:r>
              <a:rPr lang="sr-Cyrl-CS" altLang="en-US" sz="1600" smtClean="0">
                <a:latin typeface="Constantia" panose="02030602050306030303" pitchFamily="18" charset="0"/>
              </a:rPr>
              <a:t>помоћно</a:t>
            </a:r>
            <a:r>
              <a:rPr lang="sr-Cyrl-RS" altLang="en-US" sz="1600" smtClean="0">
                <a:latin typeface="Constantia" panose="02030602050306030303" pitchFamily="18" charset="0"/>
              </a:rPr>
              <a:t> </a:t>
            </a:r>
            <a:r>
              <a:rPr lang="sr-Cyrl-CS" altLang="en-US" sz="1600" smtClean="0">
                <a:latin typeface="Constantia" panose="02030602050306030303" pitchFamily="18" charset="0"/>
              </a:rPr>
              <a:t>окуломоторно једро</a:t>
            </a:r>
            <a:endParaRPr lang="en-US" altLang="en-US" sz="16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smtClean="0">
                <a:latin typeface="Constantia" panose="02030602050306030303" pitchFamily="18" charset="0"/>
              </a:rPr>
              <a:t>	- nc. Interstitialis Cajal - </a:t>
            </a:r>
            <a:r>
              <a:rPr lang="sr-Cyrl-CS" altLang="en-US" sz="1600" smtClean="0">
                <a:latin typeface="Constantia" panose="02030602050306030303" pitchFamily="18" charset="0"/>
              </a:rPr>
              <a:t>помоћно</a:t>
            </a:r>
            <a:r>
              <a:rPr lang="sr-Cyrl-RS" altLang="en-US" sz="1600" smtClean="0">
                <a:latin typeface="Constantia" panose="02030602050306030303" pitchFamily="18" charset="0"/>
              </a:rPr>
              <a:t> </a:t>
            </a:r>
            <a:r>
              <a:rPr lang="sr-Cyrl-CS" altLang="en-US" sz="1600" smtClean="0">
                <a:latin typeface="Constantia" panose="02030602050306030303" pitchFamily="18" charset="0"/>
              </a:rPr>
              <a:t>окуломоторно једро</a:t>
            </a:r>
            <a:endParaRPr lang="en-US" altLang="en-US" sz="16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smtClean="0">
                <a:latin typeface="Constantia" panose="02030602050306030303" pitchFamily="18" charset="0"/>
              </a:rPr>
              <a:t>	- nc. Darkshewitsch - </a:t>
            </a:r>
            <a:r>
              <a:rPr lang="sr-Cyrl-CS" altLang="en-US" sz="1600" smtClean="0">
                <a:latin typeface="Constantia" panose="02030602050306030303" pitchFamily="18" charset="0"/>
              </a:rPr>
              <a:t>помо</a:t>
            </a:r>
            <a:r>
              <a:rPr lang="sr-Cyrl-RS" altLang="en-US" sz="1600" smtClean="0">
                <a:latin typeface="Constantia" panose="02030602050306030303" pitchFamily="18" charset="0"/>
              </a:rPr>
              <a:t>ћно </a:t>
            </a:r>
            <a:r>
              <a:rPr lang="sr-Cyrl-CS" altLang="en-US" sz="1600" smtClean="0">
                <a:latin typeface="Constantia" panose="02030602050306030303" pitchFamily="18" charset="0"/>
              </a:rPr>
              <a:t>окуломоторно једро</a:t>
            </a:r>
            <a:endParaRPr lang="en-US" altLang="en-US" sz="16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smtClean="0">
                <a:latin typeface="Constantia" panose="02030602050306030303" pitchFamily="18" charset="0"/>
              </a:rPr>
              <a:t>	- substantia nigra – </a:t>
            </a:r>
            <a:r>
              <a:rPr lang="sr-Cyrl-RS" altLang="en-US" sz="1600" smtClean="0">
                <a:latin typeface="Constantia" panose="02030602050306030303" pitchFamily="18" charset="0"/>
              </a:rPr>
              <a:t>моторни систем; богато допамином; </a:t>
            </a:r>
            <a:br>
              <a:rPr lang="sr-Cyrl-RS" altLang="en-US" sz="1600" smtClean="0">
                <a:latin typeface="Constantia" panose="02030602050306030303" pitchFamily="18" charset="0"/>
              </a:rPr>
            </a:br>
            <a:r>
              <a:rPr lang="sr-Cyrl-RS" altLang="en-US" sz="1600" smtClean="0">
                <a:latin typeface="Constantia" panose="02030602050306030303" pitchFamily="18" charset="0"/>
              </a:rPr>
              <a:t>                                    у вези са настанком Паркинсонове болести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Cyrl-RS" altLang="en-US" sz="160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RS" altLang="en-US" sz="1600" smtClean="0">
                <a:latin typeface="Constantia" panose="02030602050306030303" pitchFamily="18" charset="0"/>
              </a:rPr>
              <a:t>Једра ретикуларне формације:</a:t>
            </a:r>
            <a:br>
              <a:rPr lang="sr-Cyrl-RS" altLang="en-US" sz="1600" smtClean="0">
                <a:latin typeface="Constantia" panose="02030602050306030303" pitchFamily="18" charset="0"/>
              </a:rPr>
            </a:br>
            <a:r>
              <a:rPr lang="sr-Cyrl-RS" altLang="en-US" sz="1600" smtClean="0">
                <a:latin typeface="Constantia" panose="02030602050306030303" pitchFamily="18" charset="0"/>
              </a:rPr>
              <a:t>- </a:t>
            </a:r>
            <a:r>
              <a:rPr lang="en-GB" altLang="en-US" sz="1600" smtClean="0">
                <a:latin typeface="Constantia" panose="02030602050306030303" pitchFamily="18" charset="0"/>
              </a:rPr>
              <a:t>nuclei raphae (</a:t>
            </a:r>
            <a:r>
              <a:rPr lang="sr-Cyrl-RS" altLang="en-US" sz="1600" smtClean="0">
                <a:latin typeface="Constantia" panose="02030602050306030303" pitchFamily="18" charset="0"/>
              </a:rPr>
              <a:t>богата серотонином)</a:t>
            </a:r>
            <a:endParaRPr lang="sr-Cyrl-RS" altLang="en-US" sz="13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1600" smtClean="0">
                <a:latin typeface="Constantia" panose="02030602050306030303" pitchFamily="18" charset="0"/>
              </a:rPr>
              <a:t>	- </a:t>
            </a:r>
            <a:r>
              <a:rPr lang="en-GB" altLang="en-US" sz="1600" b="1" smtClean="0">
                <a:latin typeface="Constantia" panose="02030602050306030303" pitchFamily="18" charset="0"/>
              </a:rPr>
              <a:t>nucleus ruber - </a:t>
            </a:r>
            <a:r>
              <a:rPr lang="sr-Cyrl-RS" altLang="en-US" sz="1600" smtClean="0">
                <a:latin typeface="Constantia" panose="02030602050306030303" pitchFamily="18" charset="0"/>
              </a:rPr>
              <a:t>моторни систем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/>
        </p:nvSpPr>
        <p:spPr bwMode="auto">
          <a:xfrm>
            <a:off x="1116013" y="188913"/>
            <a:ext cx="4572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u="sng">
                <a:solidFill>
                  <a:schemeClr val="tx2"/>
                </a:solidFill>
                <a:latin typeface="Constantia" panose="02030602050306030303" pitchFamily="18" charset="0"/>
              </a:rPr>
              <a:t>Mesencephalon</a:t>
            </a:r>
            <a:endParaRPr lang="en-US" sz="3600" b="1" u="sng">
              <a:solidFill>
                <a:schemeClr val="tx2"/>
              </a:solidFill>
              <a:latin typeface="Constantia" panose="02030602050306030303" pitchFamily="18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" t="6258" r="38312" b="37549"/>
          <a:stretch>
            <a:fillRect/>
          </a:stretch>
        </p:blipFill>
        <p:spPr bwMode="auto">
          <a:xfrm>
            <a:off x="5580063" y="404813"/>
            <a:ext cx="3457575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1747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	</a:t>
            </a:r>
            <a:r>
              <a:rPr lang="en-US" altLang="en-US" sz="3200" b="1" smtClean="0">
                <a:solidFill>
                  <a:srgbClr val="CC0000"/>
                </a:solidFill>
                <a:latin typeface="Constantia" panose="02030602050306030303" pitchFamily="18" charset="0"/>
              </a:rPr>
              <a:t>CEREBELLUM</a:t>
            </a:r>
            <a:r>
              <a:rPr lang="sr-Cyrl-RS" altLang="en-US" sz="3200" b="1" smtClean="0">
                <a:solidFill>
                  <a:srgbClr val="CC0000"/>
                </a:solidFill>
                <a:latin typeface="Constantia" panose="02030602050306030303" pitchFamily="18" charset="0"/>
              </a:rPr>
              <a:t> (Мали мозак)</a:t>
            </a:r>
            <a:endParaRPr lang="en-US" sz="3200" b="1" smtClean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3700" y="1125538"/>
            <a:ext cx="8424863" cy="5473700"/>
          </a:xfrm>
        </p:spPr>
        <p:txBody>
          <a:bodyPr/>
          <a:lstStyle/>
          <a:p>
            <a:pPr eaLnBrk="1" hangingPunct="1"/>
            <a:r>
              <a:rPr lang="sr-Cyrl-RS" altLang="en-US" sz="1800" smtClean="0">
                <a:latin typeface="Constantia" panose="02030602050306030303" pitchFamily="18" charset="0"/>
              </a:rPr>
              <a:t>Мали мозак се налази иза и изнад можданог моста и продужене мождине.</a:t>
            </a:r>
          </a:p>
          <a:p>
            <a:pPr eaLnBrk="1" hangingPunct="1"/>
            <a:r>
              <a:rPr lang="sr-Cyrl-RS" altLang="en-US" sz="1800" smtClean="0">
                <a:latin typeface="Constantia" panose="02030602050306030303" pitchFamily="18" charset="0"/>
              </a:rPr>
              <a:t>Гради кров 4. мождане коморе</a:t>
            </a:r>
          </a:p>
          <a:p>
            <a:pPr eaLnBrk="1" hangingPunct="1">
              <a:buFontTx/>
              <a:buNone/>
            </a:pPr>
            <a:endParaRPr lang="sr-Cyrl-RS" altLang="en-US" sz="1800" smtClean="0">
              <a:latin typeface="Constantia" panose="02030602050306030303" pitchFamily="18" charset="0"/>
            </a:endParaRPr>
          </a:p>
          <a:p>
            <a:pPr eaLnBrk="1" hangingPunct="1"/>
            <a:r>
              <a:rPr lang="sr-Cyrl-RS" altLang="en-US" sz="1800" smtClean="0">
                <a:latin typeface="Constantia" panose="02030602050306030303" pitchFamily="18" charset="0"/>
              </a:rPr>
              <a:t>Има средишњи део, </a:t>
            </a:r>
            <a:r>
              <a:rPr lang="sr-Cyrl-RS" altLang="en-US" sz="1800" b="1" smtClean="0">
                <a:latin typeface="Constantia" panose="02030602050306030303" pitchFamily="18" charset="0"/>
              </a:rPr>
              <a:t>црв (</a:t>
            </a:r>
            <a:r>
              <a:rPr lang="en-GB" altLang="en-US" sz="1800" b="1" smtClean="0">
                <a:latin typeface="Constantia" panose="02030602050306030303" pitchFamily="18" charset="0"/>
              </a:rPr>
              <a:t>vermis)</a:t>
            </a:r>
            <a:r>
              <a:rPr lang="en-GB" alt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и леву и десну хемисферу </a:t>
            </a:r>
            <a:r>
              <a:rPr lang="sr-Cyrl-RS" altLang="en-US" sz="1800" b="1" smtClean="0">
                <a:latin typeface="Constantia" panose="02030602050306030303" pitchFamily="18" charset="0"/>
              </a:rPr>
              <a:t>(</a:t>
            </a:r>
            <a:r>
              <a:rPr lang="en-GB" altLang="en-US" sz="1800" b="1" smtClean="0">
                <a:latin typeface="Constantia" panose="02030602050306030303" pitchFamily="18" charset="0"/>
              </a:rPr>
              <a:t>hemispheria cerebelli dextra et sinistra)</a:t>
            </a:r>
          </a:p>
          <a:p>
            <a:pPr eaLnBrk="1" hangingPunct="1"/>
            <a:r>
              <a:rPr lang="sr-Cyrl-RS" altLang="en-US" sz="1800" smtClean="0">
                <a:latin typeface="Constantia" panose="02030602050306030303" pitchFamily="18" charset="0"/>
              </a:rPr>
              <a:t>Његова кора је издељена бројним пукотинама на вијуге (</a:t>
            </a:r>
            <a:r>
              <a:rPr lang="en-GB" altLang="en-US" sz="1800" smtClean="0">
                <a:latin typeface="Constantia" panose="02030602050306030303" pitchFamily="18" charset="0"/>
              </a:rPr>
              <a:t>folia cerebelli).</a:t>
            </a:r>
          </a:p>
          <a:p>
            <a:pPr eaLnBrk="1" hangingPunct="1">
              <a:buFontTx/>
              <a:buNone/>
            </a:pPr>
            <a:endParaRPr lang="en-GB" altLang="en-US" sz="1800" smtClean="0">
              <a:latin typeface="Constantia" panose="02030602050306030303" pitchFamily="18" charset="0"/>
            </a:endParaRPr>
          </a:p>
        </p:txBody>
      </p:sp>
      <p:pic>
        <p:nvPicPr>
          <p:cNvPr id="45060" name="Picture 3" descr="12-06c_LobeFissur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" r="14999" b="4561"/>
          <a:stretch>
            <a:fillRect/>
          </a:stretch>
        </p:blipFill>
        <p:spPr bwMode="auto">
          <a:xfrm>
            <a:off x="138113" y="3249613"/>
            <a:ext cx="4327525" cy="3503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061" name="Straight Arrow Connector 6"/>
          <p:cNvCxnSpPr>
            <a:cxnSpLocks noChangeShapeType="1"/>
          </p:cNvCxnSpPr>
          <p:nvPr/>
        </p:nvCxnSpPr>
        <p:spPr bwMode="auto">
          <a:xfrm flipH="1">
            <a:off x="3419475" y="5949950"/>
            <a:ext cx="1439863" cy="682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50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-394" r="37869" b="37746"/>
          <a:stretch>
            <a:fillRect/>
          </a:stretch>
        </p:blipFill>
        <p:spPr bwMode="auto">
          <a:xfrm>
            <a:off x="4748213" y="3167063"/>
            <a:ext cx="4240212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93713" y="-127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	</a:t>
            </a:r>
            <a:r>
              <a:rPr lang="en-US" altLang="en-US" sz="3200" b="1" smtClean="0">
                <a:solidFill>
                  <a:srgbClr val="CC0000"/>
                </a:solidFill>
                <a:latin typeface="Constantia" panose="02030602050306030303" pitchFamily="18" charset="0"/>
              </a:rPr>
              <a:t>CEREBELLUM</a:t>
            </a:r>
            <a:r>
              <a:rPr lang="sr-Cyrl-RS" altLang="en-US" sz="3200" b="1" smtClean="0">
                <a:solidFill>
                  <a:srgbClr val="CC0000"/>
                </a:solidFill>
                <a:latin typeface="Constantia" panose="02030602050306030303" pitchFamily="18" charset="0"/>
              </a:rPr>
              <a:t> (Мали мозак)</a:t>
            </a:r>
            <a:endParaRPr lang="en-US" sz="3200" b="1" smtClean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98450" y="908050"/>
            <a:ext cx="8424863" cy="54737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GB" altLang="en-US" sz="1800" smtClean="0">
              <a:latin typeface="Constantia" panose="02030602050306030303" pitchFamily="18" charset="0"/>
            </a:endParaRPr>
          </a:p>
          <a:p>
            <a:pPr eaLnBrk="1" hangingPunct="1"/>
            <a:r>
              <a:rPr lang="sr-Cyrl-RS" altLang="en-US" sz="1800" smtClean="0">
                <a:latin typeface="Constantia" panose="02030602050306030303" pitchFamily="18" charset="0"/>
              </a:rPr>
              <a:t>Разликују се горња, доња и предња страна</a:t>
            </a:r>
            <a:br>
              <a:rPr lang="sr-Cyrl-RS" altLang="en-US" sz="1800" smtClean="0">
                <a:latin typeface="Constantia" panose="02030602050306030303" pitchFamily="18" charset="0"/>
              </a:rPr>
            </a:br>
            <a:r>
              <a:rPr lang="sr-Cyrl-RS" altLang="en-US" sz="1800" smtClean="0">
                <a:latin typeface="Constantia" panose="02030602050306030303" pitchFamily="18" charset="0"/>
              </a:rPr>
              <a:t>а) </a:t>
            </a:r>
            <a:r>
              <a:rPr lang="sr-Cyrl-RS" altLang="en-US" sz="1800" b="1" smtClean="0">
                <a:latin typeface="Constantia" panose="02030602050306030303" pitchFamily="18" charset="0"/>
              </a:rPr>
              <a:t>горња страна</a:t>
            </a:r>
            <a:r>
              <a:rPr lang="sr-Cyrl-RS" altLang="en-US" sz="1800" smtClean="0">
                <a:latin typeface="Constantia" panose="02030602050306030303" pitchFamily="18" charset="0"/>
              </a:rPr>
              <a:t> лежи испод окципиталних режњева великог мозга,</a:t>
            </a:r>
            <a:br>
              <a:rPr lang="sr-Cyrl-RS" altLang="en-US" sz="1800" smtClean="0">
                <a:latin typeface="Constantia" panose="02030602050306030303" pitchFamily="18" charset="0"/>
              </a:rPr>
            </a:br>
            <a:r>
              <a:rPr lang="sr-Cyrl-RS" altLang="en-US" sz="1800" smtClean="0">
                <a:latin typeface="Constantia" panose="02030602050306030303" pitchFamily="18" charset="0"/>
              </a:rPr>
              <a:t>    од којих је одвојена дупликатуром тврде опне - </a:t>
            </a:r>
            <a:r>
              <a:rPr lang="en-GB" altLang="en-US" sz="1800" smtClean="0">
                <a:latin typeface="Constantia" panose="02030602050306030303" pitchFamily="18" charset="0"/>
              </a:rPr>
              <a:t>tentorium cerebelli</a:t>
            </a:r>
            <a:endParaRPr lang="sr-Cyrl-RS" altLang="en-US" sz="180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	б) </a:t>
            </a:r>
            <a:r>
              <a:rPr lang="sr-Cyrl-RS" altLang="en-US" sz="1800" b="1" smtClean="0">
                <a:latin typeface="Constantia" panose="02030602050306030303" pitchFamily="18" charset="0"/>
              </a:rPr>
              <a:t>доња страна</a:t>
            </a:r>
            <a:r>
              <a:rPr lang="sr-Cyrl-RS" altLang="en-US" sz="1800" smtClean="0">
                <a:latin typeface="Constantia" panose="02030602050306030303" pitchFamily="18" charset="0"/>
              </a:rPr>
              <a:t> належе на љуску окципиталне кости</a:t>
            </a:r>
            <a:br>
              <a:rPr lang="sr-Cyrl-RS" altLang="en-US" sz="1800" smtClean="0">
                <a:latin typeface="Constantia" panose="02030602050306030303" pitchFamily="18" charset="0"/>
              </a:rPr>
            </a:br>
            <a:r>
              <a:rPr lang="sr-Cyrl-RS" altLang="en-US" sz="1800" smtClean="0">
                <a:latin typeface="Constantia" panose="02030602050306030303" pitchFamily="18" charset="0"/>
              </a:rPr>
              <a:t>    - на њој, тзв. задња попречна пукотина одваја средњи од задњег режња</a:t>
            </a: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	ц) најдубљи део </a:t>
            </a:r>
            <a:r>
              <a:rPr lang="sr-Cyrl-RS" altLang="en-US" sz="1800" b="1" smtClean="0">
                <a:latin typeface="Constantia" panose="02030602050306030303" pitchFamily="18" charset="0"/>
              </a:rPr>
              <a:t>предње стране</a:t>
            </a:r>
            <a:r>
              <a:rPr lang="sr-Cyrl-RS" altLang="en-US" sz="1800" smtClean="0">
                <a:latin typeface="Constantia" panose="02030602050306030303" pitchFamily="18" charset="0"/>
              </a:rPr>
              <a:t> назива се </a:t>
            </a:r>
            <a:r>
              <a:rPr lang="en-GB" altLang="en-US" sz="1800" smtClean="0">
                <a:latin typeface="Constantia" panose="02030602050306030303" pitchFamily="18" charset="0"/>
              </a:rPr>
              <a:t>fastigium </a:t>
            </a:r>
            <a:r>
              <a:rPr lang="sr-Cyrl-RS" altLang="en-US" sz="1800" smtClean="0">
                <a:latin typeface="Constantia" panose="02030602050306030303" pitchFamily="18" charset="0"/>
              </a:rPr>
              <a:t>и представља највиши</a:t>
            </a: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	     део </a:t>
            </a:r>
            <a:r>
              <a:rPr lang="en-GB" altLang="en-US" sz="1800" smtClean="0">
                <a:latin typeface="Constantia" panose="02030602050306030303" pitchFamily="18" charset="0"/>
              </a:rPr>
              <a:t>IV</a:t>
            </a:r>
            <a:r>
              <a:rPr lang="sr-Cyrl-RS" altLang="en-US" sz="1800" smtClean="0">
                <a:latin typeface="Constantia" panose="02030602050306030303" pitchFamily="18" charset="0"/>
              </a:rPr>
              <a:t> мождане коморе</a:t>
            </a:r>
          </a:p>
          <a:p>
            <a:pPr eaLnBrk="1" hangingPunct="1">
              <a:buFontTx/>
              <a:buNone/>
            </a:pPr>
            <a:r>
              <a:rPr lang="en-GB" altLang="en-US" sz="1800" smtClean="0">
                <a:latin typeface="Constantia" panose="02030602050306030303" pitchFamily="18" charset="0"/>
              </a:rPr>
              <a:t>- </a:t>
            </a:r>
            <a:r>
              <a:rPr lang="sr-Cyrl-RS" altLang="en-US" sz="1800" smtClean="0">
                <a:latin typeface="Constantia" panose="02030602050306030303" pitchFamily="18" charset="0"/>
              </a:rPr>
              <a:t>Бочне делове чине краци </a:t>
            </a:r>
            <a:r>
              <a:rPr lang="sr-Cyrl-RS" altLang="en-US" sz="1800" b="1" smtClean="0">
                <a:latin typeface="Constantia" panose="02030602050306030303" pitchFamily="18" charset="0"/>
              </a:rPr>
              <a:t>малог мозга (</a:t>
            </a:r>
            <a:r>
              <a:rPr lang="en-GB" altLang="en-US" sz="1800" b="1" smtClean="0">
                <a:latin typeface="Constantia" panose="02030602050306030303" pitchFamily="18" charset="0"/>
              </a:rPr>
              <a:t>pedunculi cerebellares superiores, medii et inferiores)</a:t>
            </a:r>
            <a:r>
              <a:rPr lang="sr-Cyrl-RS" altLang="en-US" sz="1800" smtClean="0">
                <a:latin typeface="Constantia" panose="02030602050306030303" pitchFamily="18" charset="0"/>
              </a:rPr>
              <a:t>, које</a:t>
            </a:r>
            <a:r>
              <a:rPr lang="en-GB" alt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представљају белу масу, тј. путеве који повезују </a:t>
            </a:r>
            <a:br>
              <a:rPr lang="sr-Cyrl-RS" altLang="en-US" sz="1800" smtClean="0">
                <a:latin typeface="Constantia" panose="02030602050306030303" pitchFamily="18" charset="0"/>
              </a:rPr>
            </a:br>
            <a:r>
              <a:rPr lang="sr-Cyrl-RS" altLang="en-US" sz="1800" smtClean="0">
                <a:latin typeface="Constantia" panose="02030602050306030303" pitchFamily="18" charset="0"/>
              </a:rPr>
              <a:t>мали мозак са можданим стаблом</a:t>
            </a:r>
            <a:endParaRPr lang="en-US" sz="1800" b="1" smtClean="0">
              <a:latin typeface="Constantia" panose="02030602050306030303" pitchFamily="18" charset="0"/>
            </a:endParaRPr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-394" r="37869" b="37746"/>
          <a:stretch>
            <a:fillRect/>
          </a:stretch>
        </p:blipFill>
        <p:spPr bwMode="auto">
          <a:xfrm>
            <a:off x="684213" y="4254500"/>
            <a:ext cx="3014662" cy="260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-197" r="37685" b="37746"/>
          <a:stretch>
            <a:fillRect/>
          </a:stretch>
        </p:blipFill>
        <p:spPr bwMode="auto">
          <a:xfrm>
            <a:off x="5292725" y="4224338"/>
            <a:ext cx="3114675" cy="266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1071563"/>
            <a:ext cx="8229600" cy="511175"/>
          </a:xfrm>
        </p:spPr>
        <p:txBody>
          <a:bodyPr/>
          <a:lstStyle/>
          <a:p>
            <a:pPr eaLnBrk="1" hangingPunct="1"/>
            <a:r>
              <a:rPr lang="sr-Cyrl-RS" altLang="en-US" sz="2800" b="1" smtClean="0">
                <a:latin typeface="Constantia" panose="02030602050306030303" pitchFamily="18" charset="0"/>
              </a:rPr>
              <a:t>СИВА МАСА </a:t>
            </a:r>
            <a:r>
              <a:rPr lang="en-US" altLang="en-US" sz="2800" b="1" smtClean="0">
                <a:latin typeface="Constantia" panose="02030602050306030303" pitchFamily="18" charset="0"/>
              </a:rPr>
              <a:t>CEREBELLUM</a:t>
            </a:r>
            <a:r>
              <a:rPr lang="sr-Cyrl-RS" altLang="en-US" sz="2800" b="1" smtClean="0">
                <a:latin typeface="Constantia" panose="02030602050306030303" pitchFamily="18" charset="0"/>
              </a:rPr>
              <a:t>-А</a:t>
            </a:r>
            <a:endParaRPr lang="en-US" sz="2800" b="1" smtClean="0">
              <a:latin typeface="Constantia" panose="02030602050306030303" pitchFamily="18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88" y="1919288"/>
            <a:ext cx="6875462" cy="41052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RS" altLang="en-US" sz="2000" b="1" smtClean="0">
                <a:latin typeface="Constantia" panose="02030602050306030303" pitchFamily="18" charset="0"/>
              </a:rPr>
              <a:t>КОРА МАЛОГ МОЗГА (</a:t>
            </a:r>
            <a:r>
              <a:rPr lang="en-GB" altLang="en-US" sz="2000" b="1" smtClean="0">
                <a:latin typeface="Constantia" panose="02030602050306030303" pitchFamily="18" charset="0"/>
              </a:rPr>
              <a:t>CORTEX CEREBELLARIS)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Cyrl-CS" altLang="en-US" sz="20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altLang="en-US" sz="2000" b="1" smtClean="0">
                <a:latin typeface="Constantia" panose="02030602050306030303" pitchFamily="18" charset="0"/>
              </a:rPr>
              <a:t>ЈЕДРА</a:t>
            </a:r>
            <a:r>
              <a:rPr lang="en-US" altLang="en-US" sz="2000" b="1" smtClean="0">
                <a:latin typeface="Constantia" panose="02030602050306030303" pitchFamily="18" charset="0"/>
              </a:rPr>
              <a:t> CEREBELLUM</a:t>
            </a:r>
            <a:r>
              <a:rPr lang="sr-Cyrl-CS" altLang="en-US" sz="2000" b="1" smtClean="0">
                <a:latin typeface="Constantia" panose="02030602050306030303" pitchFamily="18" charset="0"/>
              </a:rPr>
              <a:t>-</a:t>
            </a:r>
            <a:r>
              <a:rPr lang="en-US" altLang="en-US" sz="2000" b="1" smtClean="0">
                <a:latin typeface="Constantia" panose="02030602050306030303" pitchFamily="18" charset="0"/>
              </a:rPr>
              <a:t>A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latin typeface="Constantia" panose="02030602050306030303" pitchFamily="18" charset="0"/>
              </a:rPr>
              <a:t>- </a:t>
            </a:r>
            <a:r>
              <a:rPr lang="sr-Cyrl-CS" altLang="en-US" sz="2000" b="1" smtClean="0">
                <a:latin typeface="Constantia" panose="02030602050306030303" pitchFamily="18" charset="0"/>
              </a:rPr>
              <a:t>   </a:t>
            </a:r>
            <a:r>
              <a:rPr lang="en-US" altLang="en-US" sz="2000" b="1" smtClean="0">
                <a:latin typeface="Constantia" panose="02030602050306030303" pitchFamily="18" charset="0"/>
              </a:rPr>
              <a:t>nc. Fastigii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latin typeface="Constantia" panose="02030602050306030303" pitchFamily="18" charset="0"/>
              </a:rPr>
              <a:t>- </a:t>
            </a:r>
            <a:r>
              <a:rPr lang="sr-Cyrl-CS" altLang="en-US" sz="2000" b="1" smtClean="0">
                <a:latin typeface="Constantia" panose="02030602050306030303" pitchFamily="18" charset="0"/>
              </a:rPr>
              <a:t>   </a:t>
            </a:r>
            <a:r>
              <a:rPr lang="en-US" altLang="en-US" sz="2000" b="1" smtClean="0">
                <a:latin typeface="Constantia" panose="02030602050306030303" pitchFamily="18" charset="0"/>
              </a:rPr>
              <a:t>nc. Globosus</a:t>
            </a:r>
            <a:endParaRPr lang="sr-Cyrl-CS" altLang="en-US" sz="20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altLang="en-US" sz="2000" b="1" smtClean="0">
                <a:latin typeface="Constantia" panose="02030602050306030303" pitchFamily="18" charset="0"/>
              </a:rPr>
              <a:t>nc. Emboliformis</a:t>
            </a:r>
            <a:endParaRPr lang="sr-Cyrl-CS" altLang="en-US" sz="20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altLang="en-US" sz="2000" b="1" smtClean="0">
                <a:latin typeface="Constantia" panose="02030602050306030303" pitchFamily="18" charset="0"/>
              </a:rPr>
              <a:t>nc. Dentatus</a:t>
            </a:r>
            <a:endParaRPr lang="en-US" sz="2000" b="1" smtClean="0">
              <a:solidFill>
                <a:srgbClr val="0066FF"/>
              </a:solidFill>
              <a:latin typeface="Constantia" panose="02030602050306030303" pitchFamily="18" charset="0"/>
            </a:endParaRPr>
          </a:p>
        </p:txBody>
      </p:sp>
      <p:pic>
        <p:nvPicPr>
          <p:cNvPr id="47108" name="Content Placeholder 4" descr="Picture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89188"/>
            <a:ext cx="4038600" cy="34909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625" y="785813"/>
            <a:ext cx="8715375" cy="847725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Морфолошка</a:t>
            </a:r>
            <a:r>
              <a:rPr lang="en-U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и</a:t>
            </a:r>
            <a:r>
              <a:rPr lang="en-U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топографска</a:t>
            </a:r>
            <a:r>
              <a:rPr lang="en-U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подела</a:t>
            </a:r>
            <a:r>
              <a:rPr lang="en-U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нервног</a:t>
            </a:r>
            <a:r>
              <a:rPr lang="en-U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2500" b="1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система</a:t>
            </a:r>
            <a:r>
              <a:rPr lang="en-US" altLang="en-US" sz="2500" smtClean="0">
                <a:solidFill>
                  <a:srgbClr val="B45F07"/>
                </a:solidFill>
                <a:latin typeface="Constantia" panose="02030602050306030303" pitchFamily="18" charset="0"/>
              </a:rPr>
              <a:t> </a:t>
            </a:r>
            <a:endParaRPr lang="en-US" sz="2500" smtClean="0">
              <a:solidFill>
                <a:srgbClr val="B45F07"/>
              </a:solidFill>
              <a:latin typeface="Constantia" panose="02030602050306030303" pitchFamily="18" charset="0"/>
            </a:endParaRP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500188"/>
            <a:ext cx="4857750" cy="4375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i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Systema nervosum centrale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(</a:t>
            </a:r>
            <a:r>
              <a:rPr lang="sr-Cyrl-C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централни</a:t>
            </a:r>
            <a:r>
              <a:rPr lang="en-U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нервни</a:t>
            </a:r>
            <a:r>
              <a:rPr lang="en-U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систем</a:t>
            </a:r>
            <a:r>
              <a:rPr lang="en-U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–</a:t>
            </a:r>
            <a:endParaRPr lang="en-US" sz="1800" smtClean="0">
              <a:solidFill>
                <a:srgbClr val="84848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ЦНС</a:t>
            </a:r>
            <a:r>
              <a:rPr lang="en-U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18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* Medulla spinalis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* Encephalon: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- </a:t>
            </a:r>
            <a:r>
              <a:rPr lang="sr-Cyrl-R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задњи мозак (</a:t>
            </a:r>
            <a:r>
              <a:rPr lang="en-GB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rhombencephalon)</a:t>
            </a:r>
            <a:r>
              <a:rPr lang="sr-Cyrl-R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:</a:t>
            </a:r>
            <a:br>
              <a:rPr lang="sr-Cyrl-R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</a:br>
            <a:r>
              <a:rPr lang="sr-Cyrl-R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</a:t>
            </a: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medula oblongata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</a:t>
            </a:r>
            <a:r>
              <a:rPr lang="en-GB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</a:t>
            </a:r>
            <a:r>
              <a:rPr lang="sr-Cyrl-R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</a:t>
            </a: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pons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GB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	</a:t>
            </a:r>
            <a:r>
              <a:rPr lang="sr-Cyrl-R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</a:t>
            </a: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cerebellum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- </a:t>
            </a:r>
            <a:r>
              <a:rPr lang="sr-Cyrl-R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средњи мозак (</a:t>
            </a: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mesencephalon</a:t>
            </a:r>
            <a:r>
              <a:rPr lang="sr-Cyrl-R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</a:t>
            </a:r>
            <a:endParaRPr lang="en-US" altLang="en-US" sz="18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- </a:t>
            </a:r>
            <a:r>
              <a:rPr lang="sr-Cyrl-R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предњи мозак (</a:t>
            </a: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prosencephalon</a:t>
            </a:r>
            <a:r>
              <a:rPr lang="sr-Cyrl-R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</a:t>
            </a:r>
            <a:endParaRPr lang="en-US" altLang="en-US" sz="1800" b="1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     diencephalon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     telencephalon s.cerebrum</a:t>
            </a:r>
          </a:p>
        </p:txBody>
      </p:sp>
      <p:sp>
        <p:nvSpPr>
          <p:cNvPr id="11268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30713" y="1501775"/>
            <a:ext cx="4676775" cy="5356225"/>
          </a:xfrm>
        </p:spPr>
        <p:txBody>
          <a:bodyPr/>
          <a:lstStyle/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en-US" altLang="en-US" sz="1800" b="1" i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Systema nervosum periphericum</a:t>
            </a: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en-U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(</a:t>
            </a:r>
            <a:r>
              <a:rPr lang="sr-Cyrl-C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периферни</a:t>
            </a:r>
            <a:r>
              <a:rPr lang="en-U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нервни</a:t>
            </a:r>
            <a:r>
              <a:rPr lang="en-U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систем</a:t>
            </a:r>
            <a:r>
              <a:rPr lang="en-U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</a:t>
            </a:r>
            <a:br>
              <a:rPr lang="en-US" altLang="en-US" sz="1800" b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</a:br>
            <a:endParaRPr lang="en-US" altLang="en-US" sz="1800" b="1" smtClean="0">
              <a:solidFill>
                <a:srgbClr val="84848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* 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Живци</a:t>
            </a:r>
            <a:r>
              <a:rPr lang="en-US" altLang="en-US" sz="1800" b="1" smtClean="0">
                <a:latin typeface="Constantia" panose="02030602050306030303" pitchFamily="18" charset="0"/>
              </a:rPr>
              <a:t> (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нерви</a:t>
            </a:r>
            <a:r>
              <a:rPr lang="en-US" altLang="en-US" sz="1800" b="1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smtClean="0">
                <a:latin typeface="Constantia" panose="02030602050306030303" pitchFamily="18" charset="0"/>
              </a:rPr>
              <a:t>- 12 </a:t>
            </a:r>
            <a:r>
              <a:rPr lang="sr-Cyrl-CS" altLang="en-US" sz="1800" smtClean="0">
                <a:latin typeface="Constantia" panose="02030602050306030303" pitchFamily="18" charset="0"/>
              </a:rPr>
              <a:t>пари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кранијалних</a:t>
            </a:r>
            <a:r>
              <a:rPr lang="en-US" altLang="en-US" sz="1800" smtClean="0">
                <a:latin typeface="Constantia" panose="02030602050306030303" pitchFamily="18" charset="0"/>
              </a:rPr>
              <a:t> (</a:t>
            </a:r>
            <a:r>
              <a:rPr lang="sr-Cyrl-CS" altLang="en-US" sz="1800" smtClean="0">
                <a:latin typeface="Constantia" panose="02030602050306030303" pitchFamily="18" charset="0"/>
              </a:rPr>
              <a:t>можданих</a:t>
            </a:r>
            <a:r>
              <a:rPr lang="en-US" altLang="en-US" sz="1800" smtClean="0">
                <a:latin typeface="Constantia" panose="02030602050306030303" pitchFamily="18" charset="0"/>
              </a:rPr>
              <a:t>) </a:t>
            </a:r>
            <a:r>
              <a:rPr lang="sr-Cyrl-CS" altLang="en-US" sz="1800" smtClean="0">
                <a:latin typeface="Constantia" panose="02030602050306030303" pitchFamily="18" charset="0"/>
              </a:rPr>
              <a:t>живаца</a:t>
            </a:r>
            <a:endParaRPr lang="en-US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smtClean="0">
                <a:latin typeface="Constantia" panose="02030602050306030303" pitchFamily="18" charset="0"/>
              </a:rPr>
              <a:t>- 31 </a:t>
            </a:r>
            <a:r>
              <a:rPr lang="sr-Cyrl-CS" altLang="en-US" sz="1800" smtClean="0">
                <a:latin typeface="Constantia" panose="02030602050306030303" pitchFamily="18" charset="0"/>
              </a:rPr>
              <a:t>пар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спиналних</a:t>
            </a:r>
            <a:r>
              <a:rPr lang="en-US" altLang="en-US" sz="1800" smtClean="0">
                <a:latin typeface="Constantia" panose="02030602050306030303" pitchFamily="18" charset="0"/>
              </a:rPr>
              <a:t> (</a:t>
            </a:r>
            <a:r>
              <a:rPr lang="sr-Cyrl-CS" altLang="en-US" sz="1800" smtClean="0">
                <a:latin typeface="Constantia" panose="02030602050306030303" pitchFamily="18" charset="0"/>
              </a:rPr>
              <a:t>кичмених</a:t>
            </a:r>
            <a:r>
              <a:rPr lang="en-US" altLang="en-US" sz="1800" smtClean="0">
                <a:latin typeface="Constantia" panose="02030602050306030303" pitchFamily="18" charset="0"/>
              </a:rPr>
              <a:t>) </a:t>
            </a:r>
            <a:r>
              <a:rPr lang="sr-Cyrl-CS" altLang="en-US" sz="1800" smtClean="0">
                <a:latin typeface="Constantia" panose="02030602050306030303" pitchFamily="18" charset="0"/>
              </a:rPr>
              <a:t>живаца</a:t>
            </a:r>
            <a:endParaRPr lang="en-US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endParaRPr lang="en-US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* </a:t>
            </a:r>
            <a:r>
              <a:rPr lang="sr-Cyrl-CS" altLang="en-US" sz="1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Ж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ивчани</a:t>
            </a:r>
            <a:r>
              <a:rPr lang="en-US" alt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чворови</a:t>
            </a:r>
            <a:r>
              <a:rPr lang="en-US" altLang="en-US" sz="1800" b="1" smtClean="0">
                <a:latin typeface="Constantia" panose="02030602050306030303" pitchFamily="18" charset="0"/>
              </a:rPr>
              <a:t> (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ганглиони</a:t>
            </a:r>
            <a:r>
              <a:rPr lang="en-US" altLang="en-US" sz="1800" b="1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smtClean="0">
                <a:latin typeface="Constantia" panose="02030602050306030303" pitchFamily="18" charset="0"/>
              </a:rPr>
              <a:t>	- </a:t>
            </a:r>
            <a:r>
              <a:rPr lang="sr-Cyrl-CS" altLang="en-US" sz="1800" smtClean="0">
                <a:latin typeface="Constantia" panose="02030602050306030303" pitchFamily="18" charset="0"/>
              </a:rPr>
              <a:t>сензитивни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ганглиони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smtClean="0">
                <a:latin typeface="Constantia" panose="02030602050306030303" pitchFamily="18" charset="0"/>
              </a:rPr>
              <a:t>	- </a:t>
            </a:r>
            <a:r>
              <a:rPr lang="sr-Cyrl-CS" altLang="en-US" sz="1800" smtClean="0">
                <a:latin typeface="Constantia" panose="02030602050306030303" pitchFamily="18" charset="0"/>
              </a:rPr>
              <a:t>вегетативни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ганглиони</a:t>
            </a:r>
            <a:endParaRPr lang="en-US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smtClean="0">
                <a:latin typeface="Constantia" panose="02030602050306030303" pitchFamily="18" charset="0"/>
              </a:rPr>
              <a:t>	</a:t>
            </a:r>
            <a:r>
              <a:rPr lang="sr-Cyrl-CS" altLang="en-US" sz="1800" smtClean="0">
                <a:latin typeface="Constantia" panose="02030602050306030303" pitchFamily="18" charset="0"/>
              </a:rPr>
              <a:t>а</a:t>
            </a:r>
            <a:r>
              <a:rPr lang="en-US" altLang="en-US" sz="1800" smtClean="0">
                <a:latin typeface="Constantia" panose="02030602050306030303" pitchFamily="18" charset="0"/>
              </a:rPr>
              <a:t>) </a:t>
            </a:r>
            <a:r>
              <a:rPr lang="sr-Cyrl-RS" altLang="en-US" sz="1800" smtClean="0">
                <a:latin typeface="Constantia" panose="02030602050306030303" pitchFamily="18" charset="0"/>
              </a:rPr>
              <a:t>симпатички ганглиони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smtClean="0">
                <a:latin typeface="Constantia" panose="02030602050306030303" pitchFamily="18" charset="0"/>
              </a:rPr>
              <a:t>	</a:t>
            </a:r>
            <a:r>
              <a:rPr lang="sr-Cyrl-CS" altLang="en-US" sz="1800" smtClean="0">
                <a:latin typeface="Constantia" panose="02030602050306030303" pitchFamily="18" charset="0"/>
              </a:rPr>
              <a:t>б</a:t>
            </a:r>
            <a:r>
              <a:rPr lang="en-US" altLang="en-US" sz="1800" smtClean="0">
                <a:latin typeface="Constantia" panose="02030602050306030303" pitchFamily="18" charset="0"/>
              </a:rPr>
              <a:t>) </a:t>
            </a:r>
            <a:r>
              <a:rPr lang="sr-Cyrl-CS" altLang="en-US" sz="1800" smtClean="0">
                <a:latin typeface="Constantia" panose="02030602050306030303" pitchFamily="18" charset="0"/>
              </a:rPr>
              <a:t>парасимпатички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ганглио</a:t>
            </a:r>
            <a:r>
              <a:rPr lang="sr-Cyrl-RS" altLang="en-US" sz="1800" smtClean="0">
                <a:latin typeface="Constantia" panose="02030602050306030303" pitchFamily="18" charset="0"/>
              </a:rPr>
              <a:t>ни</a:t>
            </a:r>
            <a:endParaRPr lang="en-US" sz="1800" smtClean="0">
              <a:latin typeface="Constantia" panose="02030602050306030303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CC0000"/>
                </a:solidFill>
                <a:latin typeface="Constantia" panose="02030602050306030303" pitchFamily="18" charset="0"/>
              </a:rPr>
              <a:t>DIENCEPHALON</a:t>
            </a:r>
            <a:r>
              <a:rPr lang="sr-Cyrl-CS" altLang="en-US" b="1" smtClean="0">
                <a:solidFill>
                  <a:srgbClr val="CC0000"/>
                </a:solidFill>
                <a:latin typeface="Constantia" panose="02030602050306030303" pitchFamily="18" charset="0"/>
              </a:rPr>
              <a:t/>
            </a:r>
            <a:br>
              <a:rPr lang="sr-Cyrl-CS" altLang="en-US" b="1" smtClean="0">
                <a:solidFill>
                  <a:srgbClr val="CC0000"/>
                </a:solidFill>
                <a:latin typeface="Constantia" panose="02030602050306030303" pitchFamily="18" charset="0"/>
              </a:rPr>
            </a:br>
            <a:r>
              <a:rPr lang="sr-Cyrl-CS" altLang="en-US" b="1" smtClean="0">
                <a:solidFill>
                  <a:srgbClr val="CC0000"/>
                </a:solidFill>
                <a:latin typeface="Constantia" panose="02030602050306030303" pitchFamily="18" charset="0"/>
              </a:rPr>
              <a:t>(МЕЂУМОЗАК)</a:t>
            </a:r>
            <a:endParaRPr lang="en-US" b="1" smtClean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  <p:pic>
        <p:nvPicPr>
          <p:cNvPr id="48131" name="Diagram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113" y="3694113"/>
            <a:ext cx="6132512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r="37537" b="37401"/>
          <a:stretch>
            <a:fillRect/>
          </a:stretch>
        </p:blipFill>
        <p:spPr bwMode="auto">
          <a:xfrm>
            <a:off x="684213" y="26988"/>
            <a:ext cx="7970837" cy="683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r="37685" b="39081"/>
          <a:stretch>
            <a:fillRect/>
          </a:stretch>
        </p:blipFill>
        <p:spPr bwMode="auto">
          <a:xfrm>
            <a:off x="755650" y="9525"/>
            <a:ext cx="7913688" cy="665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47625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onstantia" panose="02030602050306030303" pitchFamily="18" charset="0"/>
              </a:rPr>
              <a:t>THALAMUS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71588"/>
            <a:ext cx="9001125" cy="5143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smtClean="0">
                <a:latin typeface="Constantia" panose="02030602050306030303" pitchFamily="18" charset="0"/>
              </a:rPr>
              <a:t>- </a:t>
            </a:r>
            <a:r>
              <a:rPr lang="sr-Cyrl-RS" altLang="en-US" sz="2000" smtClean="0">
                <a:latin typeface="Constantia" panose="02030602050306030303" pitchFamily="18" charset="0"/>
              </a:rPr>
              <a:t>Једра таламуса представљају супкортикалне </a:t>
            </a:r>
            <a:r>
              <a:rPr lang="sr-Cyrl-CS" altLang="en-US" sz="2000" smtClean="0">
                <a:latin typeface="Constantia" panose="02030602050306030303" pitchFamily="18" charset="0"/>
              </a:rPr>
              <a:t>сензитивне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центре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  </a:t>
            </a:r>
            <a:r>
              <a:rPr lang="en-US" altLang="en-US" sz="2000" smtClean="0">
                <a:latin typeface="Constantia" panose="02030602050306030303" pitchFamily="18" charset="0"/>
              </a:rPr>
              <a:t>(</a:t>
            </a:r>
            <a:r>
              <a:rPr lang="sr-Cyrl-CS" altLang="en-US" sz="2000" smtClean="0">
                <a:latin typeface="Constantia" panose="02030602050306030303" pitchFamily="18" charset="0"/>
              </a:rPr>
              <a:t>сви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сензитивни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путеви</a:t>
            </a:r>
            <a:r>
              <a:rPr lang="sr-Cyrl-RS" altLang="en-US" sz="2000" smtClean="0">
                <a:latin typeface="Constantia" panose="02030602050306030303" pitchFamily="18" charset="0"/>
              </a:rPr>
              <a:t>, сем олфактивног, </a:t>
            </a:r>
            <a:r>
              <a:rPr lang="sr-Cyrl-CS" altLang="en-US" sz="2000" smtClean="0">
                <a:latin typeface="Constantia" panose="02030602050306030303" pitchFamily="18" charset="0"/>
              </a:rPr>
              <a:t>се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прикупљају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и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прекидају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у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   </a:t>
            </a:r>
            <a:r>
              <a:rPr lang="sr-Cyrl-CS" altLang="en-US" sz="2000" smtClean="0">
                <a:latin typeface="Constantia" panose="02030602050306030303" pitchFamily="18" charset="0"/>
              </a:rPr>
              <a:t>појединим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једрима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таламуса</a:t>
            </a:r>
            <a:r>
              <a:rPr lang="en-US" altLang="en-US" sz="2000" smtClean="0">
                <a:latin typeface="Constantia" panose="02030602050306030303" pitchFamily="18" charset="0"/>
              </a:rPr>
              <a:t>, </a:t>
            </a:r>
            <a:r>
              <a:rPr lang="sr-Cyrl-CS" altLang="en-US" sz="2000" smtClean="0">
                <a:latin typeface="Constantia" panose="02030602050306030303" pitchFamily="18" charset="0"/>
              </a:rPr>
              <a:t>одакле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одлазе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у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кору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великог</a:t>
            </a: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  <a:r>
              <a:rPr lang="sr-Cyrl-CS" altLang="en-US" sz="2000" smtClean="0">
                <a:latin typeface="Constantia" panose="02030602050306030303" pitchFamily="18" charset="0"/>
              </a:rPr>
              <a:t>мозга</a:t>
            </a:r>
            <a:r>
              <a:rPr lang="en-US" altLang="en-US" sz="2000" smtClean="0">
                <a:latin typeface="Constantia" panose="02030602050306030303" pitchFamily="18" charset="0"/>
              </a:rPr>
              <a:t>)</a:t>
            </a:r>
            <a:r>
              <a:rPr lang="sr-Cyrl-RS" altLang="en-US" sz="2000" smtClean="0">
                <a:latin typeface="Constantia" panose="02030602050306030303" pitchFamily="18" charset="0"/>
              </a:rPr>
              <a:t>;</a:t>
            </a:r>
          </a:p>
          <a:p>
            <a:pPr eaLnBrk="1" hangingPunct="1"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   Поједина једра део су лимбичког или моторног система</a:t>
            </a:r>
            <a:endParaRPr lang="en-US" altLang="en-US" sz="200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- Једра таламуса делимо на: предњу, задњу, латералну, медијалну групу, </a:t>
            </a:r>
          </a:p>
          <a:p>
            <a:pPr eaLnBrk="1" hangingPunct="1"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  интраламинарна једра и ретикуларно једро</a:t>
            </a:r>
          </a:p>
          <a:p>
            <a:pPr eaLnBrk="1" hangingPunct="1"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 </a:t>
            </a:r>
            <a:endParaRPr lang="en-US" altLang="en-US" sz="2000" smtClean="0">
              <a:latin typeface="Constantia" panose="02030602050306030303" pitchFamily="18" charset="0"/>
            </a:endParaRPr>
          </a:p>
          <a:p>
            <a:pPr algn="just" eaLnBrk="1" hangingPunct="1">
              <a:buFontTx/>
              <a:buNone/>
            </a:pPr>
            <a:r>
              <a:rPr lang="en-US" altLang="en-US" sz="2000" smtClean="0">
                <a:latin typeface="Constantia" panose="02030602050306030303" pitchFamily="18" charset="0"/>
              </a:rPr>
              <a:t> </a:t>
            </a:r>
          </a:p>
        </p:txBody>
      </p:sp>
      <p:pic>
        <p:nvPicPr>
          <p:cNvPr id="51204" name="Picture 4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573463"/>
            <a:ext cx="3549650" cy="319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107950" y="3862388"/>
            <a:ext cx="4519613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Предњи део таламуса назива се</a:t>
            </a:r>
            <a:b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</a:b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 </a:t>
            </a:r>
            <a:r>
              <a:rPr lang="en-GB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tuberculum anterius thalamicus,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 док се задњи део назива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 </a:t>
            </a:r>
            <a:r>
              <a:rPr lang="en-GB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pulvinar thalamicus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Ta</a:t>
            </a: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ламус гради горњи део бочног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  зида 3. мождане коморе, док доњи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  део бочног зида гради хипоталамус</a:t>
            </a:r>
            <a:endParaRPr lang="en-US" altLang="en-US" sz="200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" r="38312" b="37549"/>
          <a:stretch>
            <a:fillRect/>
          </a:stretch>
        </p:blipFill>
        <p:spPr bwMode="auto">
          <a:xfrm>
            <a:off x="4140200" y="2492375"/>
            <a:ext cx="4906963" cy="433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TextBox 2"/>
          <p:cNvSpPr txBox="1">
            <a:spLocks noChangeArrowheads="1"/>
          </p:cNvSpPr>
          <p:nvPr/>
        </p:nvSpPr>
        <p:spPr bwMode="auto">
          <a:xfrm>
            <a:off x="252413" y="1196975"/>
            <a:ext cx="781685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i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Metathalamus:</a:t>
            </a:r>
            <a:br>
              <a:rPr lang="en-US" altLang="en-US" sz="1800" b="1" i="1" u="sng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sz="1800" b="1" i="1" u="sng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1800" b="1"/>
              <a:t> corpus geniculatum laterale</a:t>
            </a:r>
            <a:r>
              <a:rPr lang="en-GB" altLang="en-US" sz="1800" b="1"/>
              <a:t> </a:t>
            </a:r>
            <a:r>
              <a:rPr lang="en-GB" altLang="en-US" sz="1800"/>
              <a:t>(</a:t>
            </a:r>
            <a:r>
              <a:rPr lang="en-GB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o</a:t>
            </a:r>
            <a:r>
              <a:rPr lang="sr-Cyrl-C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птички</a:t>
            </a:r>
            <a:r>
              <a:rPr lang="en-U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субкортикални</a:t>
            </a:r>
            <a:r>
              <a:rPr lang="en-U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цент</a:t>
            </a:r>
            <a:r>
              <a:rPr lang="sr-Cyrl-R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а</a:t>
            </a:r>
            <a:r>
              <a:rPr lang="sr-Cyrl-C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р</a:t>
            </a:r>
            <a:r>
              <a:rPr lang="en-GB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)</a:t>
            </a:r>
            <a:endParaRPr lang="en-US" altLang="en-US" sz="1800" b="1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1800" b="1"/>
              <a:t> corpus geniculatum mediale</a:t>
            </a:r>
            <a:r>
              <a:rPr lang="en-GB" altLang="en-US" sz="1800" b="1"/>
              <a:t> </a:t>
            </a:r>
            <a:r>
              <a:rPr lang="en-GB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(</a:t>
            </a:r>
            <a:r>
              <a:rPr lang="sr-Cyrl-C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акустички</a:t>
            </a:r>
            <a:r>
              <a:rPr lang="en-U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субкортикални</a:t>
            </a:r>
            <a:r>
              <a:rPr lang="en-U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цент</a:t>
            </a:r>
            <a:r>
              <a:rPr lang="sr-Cyrl-R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а</a:t>
            </a:r>
            <a:r>
              <a:rPr lang="sr-Cyrl-C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р</a:t>
            </a:r>
            <a:r>
              <a:rPr lang="en-GB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en-GB" altLang="en-US" sz="180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sr-Cyrl-RS" altLang="en-US" sz="1800" b="1"/>
              <a:t>* налази се уз задње-доњи део таламуса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3"/>
          <p:cNvSpPr txBox="1">
            <a:spLocks noChangeArrowheads="1"/>
          </p:cNvSpPr>
          <p:nvPr/>
        </p:nvSpPr>
        <p:spPr bwMode="auto">
          <a:xfrm>
            <a:off x="358775" y="1123950"/>
            <a:ext cx="875030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Epithalamus:</a:t>
            </a:r>
            <a:br>
              <a:rPr lang="en-US" altLang="en-US" sz="1800" b="1" u="sng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sz="1800" b="1" u="sng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1800" b="1"/>
              <a:t> </a:t>
            </a:r>
            <a:r>
              <a:rPr lang="sr-Cyrl-RS" altLang="en-US" sz="1800" b="1"/>
              <a:t>једра епиталамуса: </a:t>
            </a:r>
            <a:r>
              <a:rPr lang="en-US" altLang="en-US" sz="1800" b="1"/>
              <a:t>nuclei habenulae (medialis </a:t>
            </a:r>
            <a:r>
              <a:rPr lang="sr-Cyrl-CS" altLang="en-US" sz="1800" b="1"/>
              <a:t>и</a:t>
            </a:r>
            <a:r>
              <a:rPr lang="en-US" altLang="en-US" sz="1800" b="1"/>
              <a:t> lateralis)</a:t>
            </a:r>
            <a:r>
              <a:rPr lang="en-GB" altLang="en-US" sz="1800" b="1"/>
              <a:t> </a:t>
            </a:r>
            <a:r>
              <a:rPr lang="sr-Cyrl-RS" altLang="en-US" sz="18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(лимбички систем)</a:t>
            </a:r>
            <a:endParaRPr lang="en-US" altLang="en-US" sz="1800" b="1"/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1800" b="1"/>
              <a:t> </a:t>
            </a:r>
            <a:r>
              <a:rPr lang="sr-Cyrl-RS" altLang="en-US" sz="1800" b="1"/>
              <a:t>ендокрина жлезда: </a:t>
            </a:r>
            <a:r>
              <a:rPr lang="en-US" altLang="en-US" sz="1800" b="1"/>
              <a:t>corpus pineale (</a:t>
            </a:r>
            <a:r>
              <a:rPr lang="sr-Cyrl-CS" altLang="en-US" sz="1800" b="1"/>
              <a:t>епифиза</a:t>
            </a:r>
            <a:r>
              <a:rPr lang="en-US" altLang="en-US" sz="1800" b="1"/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en-US" altLang="en-US" sz="1800" b="1"/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en-US" altLang="en-US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1800" b="1"/>
              <a:t>* налази се уз задње-горњи део таламуса</a:t>
            </a:r>
            <a:endParaRPr lang="en-US" altLang="en-US" sz="1800" b="1"/>
          </a:p>
        </p:txBody>
      </p:sp>
      <p:pic>
        <p:nvPicPr>
          <p:cNvPr id="53251" name="Picture 3" descr="DorsalSurf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832100"/>
            <a:ext cx="8856662" cy="369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5" t="35017" r="23598" b="13708"/>
          <a:stretch>
            <a:fillRect/>
          </a:stretch>
        </p:blipFill>
        <p:spPr bwMode="auto">
          <a:xfrm>
            <a:off x="5219700" y="981075"/>
            <a:ext cx="3843338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TextBox 2"/>
          <p:cNvSpPr txBox="1">
            <a:spLocks noChangeArrowheads="1"/>
          </p:cNvSpPr>
          <p:nvPr/>
        </p:nvSpPr>
        <p:spPr bwMode="auto">
          <a:xfrm>
            <a:off x="252413" y="1196975"/>
            <a:ext cx="7816850" cy="256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Sub</a:t>
            </a:r>
            <a:r>
              <a:rPr lang="en-US" altLang="en-US" sz="18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thalamus:</a:t>
            </a:r>
            <a:br>
              <a:rPr lang="en-US" altLang="en-US" sz="18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sz="1800" b="1" i="1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  <a:defRPr/>
            </a:pPr>
            <a:r>
              <a:rPr lang="en-US" altLang="en-US" sz="1800" b="1" smtClean="0"/>
              <a:t> </a:t>
            </a:r>
            <a:r>
              <a:rPr lang="sr-Cyrl-RS" altLang="en-US" sz="1800" b="1" smtClean="0"/>
              <a:t>једро: </a:t>
            </a:r>
            <a:r>
              <a:rPr lang="en-GB" altLang="en-US" sz="1800" b="1" smtClean="0"/>
              <a:t>nc. subthalamicus </a:t>
            </a:r>
            <a:r>
              <a:rPr lang="en-GB" altLang="en-US" sz="1800" smtClean="0"/>
              <a:t>(</a:t>
            </a:r>
            <a:r>
              <a:rPr lang="sr-Cyrl-RS" altLang="en-US" sz="1800" smtClean="0"/>
              <a:t>моторни систем)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  <a:defRPr/>
            </a:pPr>
            <a:r>
              <a:rPr lang="sr-Cyrl-RS" altLang="en-US" sz="1800" smtClean="0"/>
              <a:t> у састав субталамуса улазе и делови сиве</a:t>
            </a:r>
            <a:br>
              <a:rPr lang="sr-Cyrl-RS" altLang="en-US" sz="1800" smtClean="0"/>
            </a:br>
            <a:r>
              <a:rPr lang="sr-Cyrl-RS" altLang="en-US" sz="1800" smtClean="0"/>
              <a:t>  масе средњег мозга:</a:t>
            </a:r>
            <a:br>
              <a:rPr lang="sr-Cyrl-RS" altLang="en-US" sz="1800" smtClean="0"/>
            </a:br>
            <a:r>
              <a:rPr lang="en-GB" altLang="en-US" sz="1800" smtClean="0"/>
              <a:t>  nc. ruber, substantia nigra </a:t>
            </a:r>
            <a:r>
              <a:rPr lang="sr-Cyrl-RS" altLang="en-US" sz="1800" smtClean="0"/>
              <a:t>и завршни део</a:t>
            </a:r>
            <a:br>
              <a:rPr lang="sr-Cyrl-RS" altLang="en-US" sz="1800" smtClean="0"/>
            </a:br>
            <a:r>
              <a:rPr lang="sr-Cyrl-RS" altLang="en-US" sz="1800" smtClean="0"/>
              <a:t>  ретикуларне формације (</a:t>
            </a:r>
            <a:r>
              <a:rPr lang="en-GB" altLang="en-US" sz="1800" smtClean="0"/>
              <a:t>zona incerta)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GB" altLang="en-US" sz="1800" smtClean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  <a:defRPr/>
            </a:pPr>
            <a:r>
              <a:rPr lang="sr-Cyrl-RS" altLang="en-US" sz="1800" b="1" smtClean="0"/>
              <a:t>* налази се испод задњег дела таламуса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Content Placeholder 2"/>
          <p:cNvSpPr>
            <a:spLocks noGrp="1"/>
          </p:cNvSpPr>
          <p:nvPr>
            <p:ph idx="4294967295"/>
          </p:nvPr>
        </p:nvSpPr>
        <p:spPr>
          <a:xfrm>
            <a:off x="107950" y="1341438"/>
            <a:ext cx="8856663" cy="54752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CS" altLang="en-US" sz="2000" smtClean="0">
                <a:latin typeface="Constantia" panose="02030602050306030303" pitchFamily="18" charset="0"/>
              </a:rPr>
              <a:t>Чини под и доњи део</a:t>
            </a:r>
            <a:r>
              <a:rPr lang="sr-Cyrl-RS" altLang="en-US" sz="2000" smtClean="0">
                <a:latin typeface="Constantia" panose="02030602050306030303" pitchFamily="18" charset="0"/>
              </a:rPr>
              <a:t> бочног</a:t>
            </a:r>
            <a:r>
              <a:rPr lang="sr-Cyrl-CS" altLang="en-US" sz="2000" smtClean="0">
                <a:latin typeface="Constantia" panose="02030602050306030303" pitchFamily="18" charset="0"/>
              </a:rPr>
              <a:t> 3. мождане коморе</a:t>
            </a:r>
          </a:p>
          <a:p>
            <a:pPr>
              <a:lnSpc>
                <a:spcPct val="90000"/>
              </a:lnSpc>
            </a:pPr>
            <a:r>
              <a:rPr lang="sr-Cyrl-RS" altLang="en-US" sz="2000" smtClean="0">
                <a:latin typeface="Constantia" panose="02030602050306030303" pitchFamily="18" charset="0"/>
              </a:rPr>
              <a:t>Налази се испод предњег краја таламуса</a:t>
            </a:r>
            <a:endParaRPr lang="sr-Cyrl-CS" altLang="en-US" sz="2000" smtClean="0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</a:pPr>
            <a:r>
              <a:rPr lang="sr-Cyrl-CS" altLang="en-US" sz="2000" smtClean="0">
                <a:latin typeface="Constantia" panose="02030602050306030303" pitchFamily="18" charset="0"/>
              </a:rPr>
              <a:t>На његовој доњој страни, од напр</a:t>
            </a:r>
            <a:r>
              <a:rPr lang="sr-Cyrl-RS" altLang="en-US" sz="2000" smtClean="0">
                <a:latin typeface="Constantia" panose="02030602050306030303" pitchFamily="18" charset="0"/>
              </a:rPr>
              <a:t>е</a:t>
            </a:r>
            <a:r>
              <a:rPr lang="sr-Cyrl-CS" altLang="en-US" sz="2000" smtClean="0">
                <a:latin typeface="Constantia" panose="02030602050306030303" pitchFamily="18" charset="0"/>
              </a:rPr>
              <a:t>д према назад, виде се: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	а) </a:t>
            </a:r>
            <a:r>
              <a:rPr lang="en-US" altLang="en-US" sz="2000" smtClean="0">
                <a:latin typeface="Constantia" panose="02030602050306030303" pitchFamily="18" charset="0"/>
              </a:rPr>
              <a:t>chiasma opticum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000" smtClean="0">
                <a:latin typeface="Constantia" panose="02030602050306030303" pitchFamily="18" charset="0"/>
              </a:rPr>
              <a:t>	</a:t>
            </a:r>
            <a:r>
              <a:rPr lang="sr-Cyrl-CS" altLang="en-US" sz="2000" smtClean="0">
                <a:latin typeface="Constantia" panose="02030602050306030303" pitchFamily="18" charset="0"/>
              </a:rPr>
              <a:t>б</a:t>
            </a:r>
            <a:r>
              <a:rPr lang="en-US" altLang="en-US" sz="2000" smtClean="0">
                <a:latin typeface="Constantia" panose="02030602050306030303" pitchFamily="18" charset="0"/>
              </a:rPr>
              <a:t>) tuber cinerum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000" smtClean="0">
                <a:latin typeface="Constantia" panose="02030602050306030303" pitchFamily="18" charset="0"/>
              </a:rPr>
              <a:t>	</a:t>
            </a:r>
            <a:r>
              <a:rPr lang="sr-Cyrl-CS" altLang="en-US" sz="2000" smtClean="0">
                <a:latin typeface="Constantia" panose="02030602050306030303" pitchFamily="18" charset="0"/>
              </a:rPr>
              <a:t>ц</a:t>
            </a:r>
            <a:r>
              <a:rPr lang="en-US" altLang="en-US" sz="2000" smtClean="0">
                <a:latin typeface="Constantia" panose="02030602050306030303" pitchFamily="18" charset="0"/>
              </a:rPr>
              <a:t>) corpora mamillaria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000" smtClean="0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Cyrl-CS" altLang="en-US" sz="1800" smtClean="0">
              <a:latin typeface="Constantia" panose="02030602050306030303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79613" y="260350"/>
            <a:ext cx="5072062" cy="620713"/>
          </a:xfrm>
        </p:spPr>
        <p:txBody>
          <a:bodyPr/>
          <a:lstStyle/>
          <a:p>
            <a:pPr eaLnBrk="1" hangingPunct="1"/>
            <a:r>
              <a:rPr lang="en-US" altLang="en-US" sz="3200" smtClean="0">
                <a:latin typeface="Constantia" panose="02030602050306030303" pitchFamily="18" charset="0"/>
              </a:rPr>
              <a:t>HYPOTHALAMUS</a:t>
            </a:r>
            <a:endParaRPr lang="en-US" sz="3200" smtClean="0">
              <a:latin typeface="Constantia" panose="02030602050306030303" pitchFamily="18" charset="0"/>
            </a:endParaRPr>
          </a:p>
        </p:txBody>
      </p:sp>
      <p:pic>
        <p:nvPicPr>
          <p:cNvPr id="55300" name="Picture 3" descr="VentralSurface"/>
          <p:cNvPicPr>
            <a:picLocks noChangeAspect="1" noChangeArrowheads="1"/>
          </p:cNvPicPr>
          <p:nvPr/>
        </p:nvPicPr>
        <p:blipFill>
          <a:blip r:embed="rId2" cstate="print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33825"/>
            <a:ext cx="7010400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Content Placeholder 2"/>
          <p:cNvSpPr>
            <a:spLocks noGrp="1"/>
          </p:cNvSpPr>
          <p:nvPr>
            <p:ph idx="4294967295"/>
          </p:nvPr>
        </p:nvSpPr>
        <p:spPr>
          <a:xfrm>
            <a:off x="109538" y="1125538"/>
            <a:ext cx="9001125" cy="56911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sr-Cyrl-RS" altLang="en-US" sz="18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* Х</a:t>
            </a:r>
            <a:r>
              <a:rPr lang="sr-Cyrl-CS" altLang="en-US" sz="1800" smtClean="0">
                <a:latin typeface="Constantia" panose="02030602050306030303" pitchFamily="18" charset="0"/>
              </a:rPr>
              <a:t>ипоталамус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интегрише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важне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неуровегетативне</a:t>
            </a:r>
            <a:r>
              <a:rPr lang="en-US" altLang="en-US" sz="1800" smtClean="0">
                <a:latin typeface="Constantia" panose="02030602050306030303" pitchFamily="18" charset="0"/>
              </a:rPr>
              <a:t>, </a:t>
            </a:r>
            <a:r>
              <a:rPr lang="sr-Cyrl-CS" altLang="en-US" sz="1800" smtClean="0">
                <a:latin typeface="Constantia" panose="02030602050306030303" pitchFamily="18" charset="0"/>
              </a:rPr>
              <a:t>неуроендокрине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лимбичк</a:t>
            </a:r>
            <a:r>
              <a:rPr lang="sr-Cyrl-RS" altLang="en-US" sz="1800" smtClean="0">
                <a:latin typeface="Constantia" panose="02030602050306030303" pitchFamily="18" charset="0"/>
              </a:rPr>
              <a:t>е</a:t>
            </a:r>
            <a:endParaRPr lang="sr-Cyrl-CS" altLang="en-US" sz="18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  </a:t>
            </a:r>
            <a:r>
              <a:rPr lang="sr-Cyrl-CS" altLang="en-US" sz="1800" smtClean="0">
                <a:latin typeface="Constantia" panose="02030602050306030303" pitchFamily="18" charset="0"/>
              </a:rPr>
              <a:t>функције</a:t>
            </a:r>
            <a:r>
              <a:rPr lang="sr-Cyrl-RS" altLang="en-US" sz="1800" smtClean="0">
                <a:latin typeface="Constantia" panose="02030602050306030303" pitchFamily="18" charset="0"/>
              </a:rPr>
              <a:t>, садржи центре за ситост, глад, жеђ, регулацију температуре</a:t>
            </a:r>
            <a:r>
              <a:rPr lang="en-GB" altLang="en-US" sz="1800" smtClean="0">
                <a:latin typeface="Constantia" panose="02030602050306030303" pitchFamily="18" charset="0"/>
              </a:rPr>
              <a:t>....</a:t>
            </a:r>
            <a:endParaRPr lang="sr-Cyrl-RS" altLang="en-US" sz="18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Cyrl-CS" altLang="en-US" sz="18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* Лучи окситоцин и антидиуретски хормон, као и хормоне који стимулишу лучење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   хормона предњег дела хипофизе (аденохипофиза)</a:t>
            </a:r>
          </a:p>
          <a:p>
            <a:pPr>
              <a:lnSpc>
                <a:spcPct val="80000"/>
              </a:lnSpc>
              <a:buFontTx/>
              <a:buNone/>
            </a:pPr>
            <a:endParaRPr lang="sr-Cyrl-CS" altLang="en-US" sz="18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* Хипоталамусу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је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придодат</a:t>
            </a:r>
            <a:r>
              <a:rPr lang="sr-Cyrl-RS" altLang="en-US" sz="1800" smtClean="0">
                <a:latin typeface="Constantia" panose="02030602050306030303" pitchFamily="18" charset="0"/>
              </a:rPr>
              <a:t>а</a:t>
            </a:r>
            <a:r>
              <a:rPr lang="en-U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хипофиза</a:t>
            </a:r>
            <a:r>
              <a:rPr lang="en-US" altLang="en-US" sz="1800" smtClean="0">
                <a:latin typeface="Constantia" panose="02030602050306030303" pitchFamily="18" charset="0"/>
              </a:rPr>
              <a:t> (glandula pytuitaria, hypophysis) </a:t>
            </a:r>
            <a:r>
              <a:rPr lang="sr-Cyrl-RS" altLang="en-US" sz="1800" smtClean="0">
                <a:latin typeface="Constantia" panose="02030602050306030303" pitchFamily="18" charset="0"/>
              </a:rPr>
              <a:t>са којом је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   повезан танком петељком (</a:t>
            </a:r>
            <a:r>
              <a:rPr lang="en-GB" altLang="en-US" sz="1800" smtClean="0">
                <a:latin typeface="Constantia" panose="02030602050306030303" pitchFamily="18" charset="0"/>
              </a:rPr>
              <a:t>pedunculus infundibularis)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2400" smtClean="0">
                <a:latin typeface="Constantia" panose="02030602050306030303" pitchFamily="18" charset="0"/>
              </a:rPr>
              <a:t>* </a:t>
            </a:r>
            <a:r>
              <a:rPr lang="sr-Cyrl-RS" altLang="en-US" sz="2000" smtClean="0">
                <a:latin typeface="Constantia" panose="02030602050306030303" pitchFamily="18" charset="0"/>
              </a:rPr>
              <a:t>Хипоталамус делимо на медијални и латерални</a:t>
            </a:r>
          </a:p>
          <a:p>
            <a:pPr>
              <a:lnSpc>
                <a:spcPct val="80000"/>
              </a:lnSpc>
              <a:buFontTx/>
              <a:buNone/>
            </a:pPr>
            <a:endParaRPr lang="sr-Cyrl-RS" altLang="en-US" sz="200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* Медијални се дели на:</a:t>
            </a:r>
            <a:br>
              <a:rPr lang="sr-Cyrl-RS" altLang="en-US" sz="2000" smtClean="0">
                <a:latin typeface="Constantia" panose="02030602050306030303" pitchFamily="18" charset="0"/>
              </a:rPr>
            </a:br>
            <a:r>
              <a:rPr lang="sr-Cyrl-RS" altLang="en-US" sz="2000" smtClean="0">
                <a:latin typeface="Constantia" panose="02030602050306030303" pitchFamily="18" charset="0"/>
              </a:rPr>
              <a:t>1) предњи предео хипоталамуса</a:t>
            </a:r>
            <a:br>
              <a:rPr lang="sr-Cyrl-RS" altLang="en-US" sz="2000" smtClean="0">
                <a:latin typeface="Constantia" panose="02030602050306030303" pitchFamily="18" charset="0"/>
              </a:rPr>
            </a:br>
            <a:r>
              <a:rPr lang="sr-Cyrl-RS" altLang="en-US" sz="2000" smtClean="0">
                <a:latin typeface="Constantia" panose="02030602050306030303" pitchFamily="18" charset="0"/>
              </a:rPr>
              <a:t>             </a:t>
            </a:r>
            <a:r>
              <a:rPr lang="sr-Cyrl-RS" altLang="en-US" sz="1800" smtClean="0">
                <a:latin typeface="Constantia" panose="02030602050306030303" pitchFamily="18" charset="0"/>
              </a:rPr>
              <a:t>(садржи преоптичку и супраоптичку групу једара)</a:t>
            </a:r>
            <a:r>
              <a:rPr lang="sr-Cyrl-RS" altLang="en-US" sz="2400" smtClean="0">
                <a:latin typeface="Constantia" panose="02030602050306030303" pitchFamily="18" charset="0"/>
              </a:rPr>
              <a:t/>
            </a:r>
            <a:br>
              <a:rPr lang="sr-Cyrl-RS" altLang="en-US" sz="2400" smtClean="0">
                <a:latin typeface="Constantia" panose="02030602050306030303" pitchFamily="18" charset="0"/>
              </a:rPr>
            </a:br>
            <a:r>
              <a:rPr lang="sr-Cyrl-RS" altLang="en-US" sz="2000" smtClean="0">
                <a:latin typeface="Constantia" panose="02030602050306030303" pitchFamily="18" charset="0"/>
              </a:rPr>
              <a:t>2) тубероинфундибуларни предео хипоталамуса </a:t>
            </a:r>
            <a:br>
              <a:rPr lang="sr-Cyrl-RS" altLang="en-US" sz="2000" smtClean="0">
                <a:latin typeface="Constantia" panose="02030602050306030303" pitchFamily="18" charset="0"/>
              </a:rPr>
            </a:br>
            <a:r>
              <a:rPr lang="sr-Cyrl-RS" altLang="en-US" sz="2000" smtClean="0">
                <a:latin typeface="Constantia" panose="02030602050306030303" pitchFamily="18" charset="0"/>
              </a:rPr>
              <a:t>             </a:t>
            </a:r>
            <a:r>
              <a:rPr lang="sr-Cyrl-RS" altLang="en-US" sz="1800" smtClean="0">
                <a:latin typeface="Constantia" panose="02030602050306030303" pitchFamily="18" charset="0"/>
              </a:rPr>
              <a:t>(садржи тубероинфундибуларну групу једара)</a:t>
            </a:r>
            <a:r>
              <a:rPr lang="sr-Cyrl-RS" altLang="en-US" sz="2400" smtClean="0">
                <a:latin typeface="Constantia" panose="02030602050306030303" pitchFamily="18" charset="0"/>
              </a:rPr>
              <a:t/>
            </a:r>
            <a:br>
              <a:rPr lang="sr-Cyrl-RS" altLang="en-US" sz="2400" smtClean="0">
                <a:latin typeface="Constantia" panose="02030602050306030303" pitchFamily="18" charset="0"/>
              </a:rPr>
            </a:br>
            <a:r>
              <a:rPr lang="sr-Cyrl-RS" altLang="en-US" sz="2000" smtClean="0">
                <a:latin typeface="Constantia" panose="02030602050306030303" pitchFamily="18" charset="0"/>
              </a:rPr>
              <a:t>3) задњи предео хипоталамуса </a:t>
            </a:r>
            <a:r>
              <a:rPr lang="sr-Cyrl-RS" altLang="en-US" sz="1800" smtClean="0">
                <a:latin typeface="Constantia" panose="02030602050306030303" pitchFamily="18" charset="0"/>
              </a:rPr>
              <a:t>(садржи задњу групу једара)</a:t>
            </a: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79613" y="333375"/>
            <a:ext cx="5072062" cy="619125"/>
          </a:xfrm>
        </p:spPr>
        <p:txBody>
          <a:bodyPr/>
          <a:lstStyle/>
          <a:p>
            <a:pPr eaLnBrk="1" hangingPunct="1"/>
            <a:r>
              <a:rPr lang="en-US" altLang="en-US" sz="3200" smtClean="0">
                <a:latin typeface="Constantia" panose="02030602050306030303" pitchFamily="18" charset="0"/>
              </a:rPr>
              <a:t>HYPOTHALAMUS</a:t>
            </a:r>
            <a:endParaRPr lang="en-US" sz="320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42938" y="10001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b="1" smtClean="0"/>
              <a:t>TELENCEPHALON</a:t>
            </a:r>
            <a:r>
              <a:rPr lang="sr-Cyrl-CS" altLang="en-US" b="1" smtClean="0"/>
              <a:t> (велики мозак)</a:t>
            </a:r>
            <a:endParaRPr lang="en-US" b="1" smtClean="0"/>
          </a:p>
        </p:txBody>
      </p:sp>
      <p:grpSp>
        <p:nvGrpSpPr>
          <p:cNvPr id="57347" name="Group 3"/>
          <p:cNvGrpSpPr>
            <a:grpSpLocks/>
          </p:cNvGrpSpPr>
          <p:nvPr/>
        </p:nvGrpSpPr>
        <p:grpSpPr bwMode="auto">
          <a:xfrm>
            <a:off x="323850" y="2286000"/>
            <a:ext cx="6724650" cy="4144963"/>
            <a:chOff x="0" y="0"/>
            <a:chExt cx="3138" cy="2291"/>
          </a:xfrm>
        </p:grpSpPr>
        <p:pic>
          <p:nvPicPr>
            <p:cNvPr id="57349" name="Picture 3" descr="12-06c_LobeFissur_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9" r="14999" b="4561"/>
            <a:stretch>
              <a:fillRect/>
            </a:stretch>
          </p:blipFill>
          <p:spPr bwMode="auto">
            <a:xfrm>
              <a:off x="749" y="0"/>
              <a:ext cx="2389" cy="2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350" name="Rectangle 4"/>
            <p:cNvSpPr>
              <a:spLocks noChangeArrowheads="1"/>
            </p:cNvSpPr>
            <p:nvPr/>
          </p:nvSpPr>
          <p:spPr bwMode="auto">
            <a:xfrm>
              <a:off x="0" y="2072"/>
              <a:ext cx="288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sz="1800"/>
            </a:p>
          </p:txBody>
        </p:sp>
      </p:grpSp>
      <p:cxnSp>
        <p:nvCxnSpPr>
          <p:cNvPr id="57348" name="Straight Arrow Connector 6"/>
          <p:cNvCxnSpPr>
            <a:cxnSpLocks noChangeShapeType="1"/>
          </p:cNvCxnSpPr>
          <p:nvPr/>
        </p:nvCxnSpPr>
        <p:spPr bwMode="auto">
          <a:xfrm rot="10800000" flipV="1">
            <a:off x="4714875" y="2571750"/>
            <a:ext cx="3000375" cy="9286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r="37537" b="37401"/>
          <a:stretch>
            <a:fillRect/>
          </a:stretch>
        </p:blipFill>
        <p:spPr bwMode="auto">
          <a:xfrm>
            <a:off x="684213" y="26988"/>
            <a:ext cx="7970837" cy="683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71563"/>
            <a:ext cx="8786813" cy="523716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b="1" smtClean="0">
                <a:solidFill>
                  <a:srgbClr val="CC0000"/>
                </a:solidFill>
                <a:latin typeface="Constantia" panose="02030602050306030303" pitchFamily="18" charset="0"/>
              </a:rPr>
              <a:t>Telencephalon</a:t>
            </a:r>
            <a:r>
              <a:rPr lang="sr-Cyrl-RS" altLang="en-US" b="1" smtClean="0">
                <a:solidFill>
                  <a:srgbClr val="CC0000"/>
                </a:solidFill>
                <a:latin typeface="Constantia" panose="02030602050306030303" pitchFamily="18" charset="0"/>
              </a:rPr>
              <a:t> (велики мозак)</a:t>
            </a:r>
            <a:endParaRPr lang="en-US" altLang="en-US" b="1" smtClean="0">
              <a:solidFill>
                <a:srgbClr val="CC0000"/>
              </a:solidFill>
              <a:latin typeface="Constantia" panose="02030602050306030303" pitchFamily="18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b="1" smtClean="0">
              <a:solidFill>
                <a:srgbClr val="CC0000"/>
              </a:solidFill>
              <a:latin typeface="Constantia" panose="02030602050306030303" pitchFamily="18" charset="0"/>
            </a:endParaRPr>
          </a:p>
          <a:p>
            <a:pPr eaLnBrk="1" hangingPunct="1"/>
            <a:r>
              <a:rPr lang="en-US" altLang="en-US" b="1" smtClean="0">
                <a:latin typeface="Constantia" panose="02030602050306030303" pitchFamily="18" charset="0"/>
              </a:rPr>
              <a:t>1. </a:t>
            </a:r>
            <a:r>
              <a:rPr lang="sr-Cyrl-CS" altLang="en-US" b="1" smtClean="0">
                <a:latin typeface="Constantia" panose="02030602050306030303" pitchFamily="18" charset="0"/>
              </a:rPr>
              <a:t>Хемисфере</a:t>
            </a:r>
            <a:endParaRPr lang="en-US" altLang="en-US" b="1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i="1" smtClean="0">
                <a:latin typeface="Constantia" panose="02030602050306030303" pitchFamily="18" charset="0"/>
              </a:rPr>
              <a:t>   (hemispheri</a:t>
            </a:r>
            <a:r>
              <a:rPr lang="en-GB" altLang="en-US" i="1" smtClean="0">
                <a:latin typeface="Constantia" panose="02030602050306030303" pitchFamily="18" charset="0"/>
              </a:rPr>
              <a:t>um</a:t>
            </a:r>
            <a:r>
              <a:rPr lang="en-US" altLang="en-US" i="1" smtClean="0">
                <a:latin typeface="Constantia" panose="02030602050306030303" pitchFamily="18" charset="0"/>
              </a:rPr>
              <a:t> cerebri</a:t>
            </a:r>
            <a:r>
              <a:rPr lang="sr-Cyrl-RS" altLang="en-US" i="1" smtClean="0">
                <a:latin typeface="Constantia" panose="02030602050306030303" pitchFamily="18" charset="0"/>
              </a:rPr>
              <a:t>  </a:t>
            </a:r>
            <a:r>
              <a:rPr lang="en-GB" altLang="en-US" i="1" smtClean="0">
                <a:latin typeface="Constantia" panose="02030602050306030303" pitchFamily="18" charset="0"/>
              </a:rPr>
              <a:t>dextrum et sinistrum)</a:t>
            </a:r>
            <a:endParaRPr lang="en-US" altLang="en-US" sz="2400" i="1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US" altLang="en-US" b="1" smtClean="0">
                <a:latin typeface="Constantia" panose="02030602050306030303" pitchFamily="18" charset="0"/>
              </a:rPr>
              <a:t>2. </a:t>
            </a:r>
            <a:r>
              <a:rPr lang="sr-Cyrl-CS" altLang="en-US" b="1" smtClean="0">
                <a:latin typeface="Constantia" panose="02030602050306030303" pitchFamily="18" charset="0"/>
              </a:rPr>
              <a:t>Међухемисферичне спојниц</a:t>
            </a:r>
            <a:r>
              <a:rPr lang="en-GB" altLang="en-US" b="1" smtClean="0">
                <a:latin typeface="Constantia" panose="02030602050306030303" pitchFamily="18" charset="0"/>
              </a:rPr>
              <a:t>e</a:t>
            </a:r>
            <a:endParaRPr lang="en-US" altLang="en-US" b="1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i="1" smtClean="0">
                <a:latin typeface="Constantia" panose="02030602050306030303" pitchFamily="18" charset="0"/>
              </a:rPr>
              <a:t>   (commissurae cerebri)</a:t>
            </a:r>
          </a:p>
          <a:p>
            <a:pPr eaLnBrk="1" hangingPunct="1"/>
            <a:r>
              <a:rPr lang="en-US" altLang="en-US" b="1" smtClean="0">
                <a:latin typeface="Constantia" panose="02030602050306030303" pitchFamily="18" charset="0"/>
              </a:rPr>
              <a:t>3. </a:t>
            </a:r>
            <a:r>
              <a:rPr lang="sr-Cyrl-CS" altLang="en-US" b="1" smtClean="0">
                <a:latin typeface="Constantia" panose="02030602050306030303" pitchFamily="18" charset="0"/>
              </a:rPr>
              <a:t>Бочне мождане коморе </a:t>
            </a:r>
            <a:endParaRPr lang="en-US" altLang="en-US" b="1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i="1" smtClean="0">
                <a:latin typeface="Constantia" panose="02030602050306030303" pitchFamily="18" charset="0"/>
              </a:rPr>
              <a:t>   (ventriculi laterales)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8113"/>
            <a:ext cx="9144000" cy="53578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altLang="en-US" b="1" smtClean="0"/>
              <a:t>				</a:t>
            </a:r>
            <a:r>
              <a:rPr lang="en-US" altLang="en-US" b="1" smtClean="0">
                <a:latin typeface="Constantia" panose="02030602050306030303" pitchFamily="18" charset="0"/>
              </a:rPr>
              <a:t>Hemispherium</a:t>
            </a:r>
            <a:endParaRPr lang="sr-Cyrl-CS" altLang="en-US" b="1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en-GB" altLang="en-US" sz="1800" b="1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b="1" smtClean="0">
                <a:latin typeface="Constantia" panose="02030602050306030303" pitchFamily="18" charset="0"/>
              </a:rPr>
              <a:t>- </a:t>
            </a:r>
            <a:r>
              <a:rPr lang="sr-Cyrl-RS" altLang="en-US" sz="1800" b="1" smtClean="0">
                <a:latin typeface="Constantia" panose="02030602050306030303" pitchFamily="18" charset="0"/>
              </a:rPr>
              <a:t>Две хемисфере су међусобно одвојене међухемисферичном пукотином (</a:t>
            </a:r>
            <a:r>
              <a:rPr lang="en-GB" altLang="en-US" sz="1800" b="1" smtClean="0">
                <a:latin typeface="Constantia" panose="02030602050306030303" pitchFamily="18" charset="0"/>
              </a:rPr>
              <a:t>fissura longitudinalis cerebralis) </a:t>
            </a:r>
            <a:r>
              <a:rPr lang="sr-Cyrl-RS" altLang="en-US" sz="1800" b="1" smtClean="0">
                <a:latin typeface="Constantia" panose="02030602050306030303" pitchFamily="18" charset="0"/>
              </a:rPr>
              <a:t>у коју улази српаста преграда (</a:t>
            </a:r>
            <a:r>
              <a:rPr lang="en-GB" altLang="en-US" sz="1800" b="1" smtClean="0">
                <a:latin typeface="Constantia" panose="02030602050306030303" pitchFamily="18" charset="0"/>
              </a:rPr>
              <a:t>falx cerebri).</a:t>
            </a:r>
            <a:endParaRPr lang="en-US" altLang="en-US" sz="1800" b="1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CS" altLang="en-US" b="1" smtClean="0">
                <a:latin typeface="Constantia" panose="02030602050306030303" pitchFamily="18" charset="0"/>
              </a:rPr>
              <a:t>-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Полови:</a:t>
            </a:r>
            <a:endParaRPr lang="en-US" altLang="en-US" sz="2400" b="1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US" altLang="en-US" sz="2400" b="1" smtClean="0">
                <a:latin typeface="Constantia" panose="02030602050306030303" pitchFamily="18" charset="0"/>
              </a:rPr>
              <a:t>1.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Чеони пол</a:t>
            </a:r>
            <a:endParaRPr lang="en-US" altLang="en-US" sz="2400" b="1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i="1" smtClean="0">
                <a:latin typeface="Constantia" panose="02030602050306030303" pitchFamily="18" charset="0"/>
              </a:rPr>
              <a:t>    (polus frontalis)</a:t>
            </a:r>
          </a:p>
          <a:p>
            <a:pPr eaLnBrk="1" hangingPunct="1"/>
            <a:r>
              <a:rPr lang="en-US" altLang="en-US" sz="2400" b="1" smtClean="0">
                <a:latin typeface="Constantia" panose="02030602050306030303" pitchFamily="18" charset="0"/>
              </a:rPr>
              <a:t>2.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Потиљачни  пол</a:t>
            </a:r>
            <a:endParaRPr lang="en-US" altLang="en-US" sz="2400" b="1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i="1" smtClean="0">
                <a:latin typeface="Constantia" panose="02030602050306030303" pitchFamily="18" charset="0"/>
              </a:rPr>
              <a:t>    (polus occipitalis)</a:t>
            </a:r>
          </a:p>
          <a:p>
            <a:pPr eaLnBrk="1" hangingPunct="1"/>
            <a:r>
              <a:rPr lang="en-US" altLang="en-US" sz="2400" b="1" smtClean="0">
                <a:latin typeface="Constantia" panose="02030602050306030303" pitchFamily="18" charset="0"/>
              </a:rPr>
              <a:t>3.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Слепоочни пол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CS" altLang="en-US" sz="2400" i="1" smtClean="0">
                <a:latin typeface="Constantia" panose="02030602050306030303" pitchFamily="18" charset="0"/>
              </a:rPr>
              <a:t> </a:t>
            </a:r>
            <a:r>
              <a:rPr lang="en-US" altLang="en-US" sz="2400" i="1" smtClean="0">
                <a:latin typeface="Constantia" panose="02030602050306030303" pitchFamily="18" charset="0"/>
              </a:rPr>
              <a:t>   (polus temporalis)</a:t>
            </a:r>
          </a:p>
        </p:txBody>
      </p:sp>
      <p:pic>
        <p:nvPicPr>
          <p:cNvPr id="593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-148" r="38239" b="40994"/>
          <a:stretch>
            <a:fillRect/>
          </a:stretch>
        </p:blipFill>
        <p:spPr bwMode="auto">
          <a:xfrm>
            <a:off x="3924300" y="2492375"/>
            <a:ext cx="4714875" cy="389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925" y="260350"/>
            <a:ext cx="8686800" cy="640873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Constantia" panose="02030602050306030303" pitchFamily="18" charset="0"/>
              </a:rPr>
              <a:t>Hemispherium</a:t>
            </a: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4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altLang="en-US" sz="2400" b="1" smtClean="0">
                <a:latin typeface="Constantia" panose="02030602050306030303" pitchFamily="18" charset="0"/>
              </a:rPr>
              <a:t>- </a:t>
            </a:r>
            <a:r>
              <a:rPr lang="sr-Cyrl-CS" altLang="en-US" sz="2400" i="1" u="sng" smtClean="0">
                <a:latin typeface="Constantia" panose="02030602050306030303" pitchFamily="18" charset="0"/>
              </a:rPr>
              <a:t>Стране</a:t>
            </a:r>
            <a:r>
              <a:rPr lang="sr-Cyrl-CS" altLang="en-US" sz="2400" b="1" smtClean="0">
                <a:latin typeface="Constantia" panose="02030602050306030303" pitchFamily="18" charset="0"/>
              </a:rPr>
              <a:t>:</a:t>
            </a:r>
            <a:endParaRPr lang="en-US" altLang="en-US" sz="24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400" b="1" smtClean="0">
                <a:latin typeface="Constantia" panose="02030602050306030303" pitchFamily="18" charset="0"/>
              </a:rPr>
              <a:t>1.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Спољна страна</a:t>
            </a:r>
            <a:endParaRPr lang="en-US" altLang="en-US" sz="24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i="1" smtClean="0">
                <a:latin typeface="Constantia" panose="02030602050306030303" pitchFamily="18" charset="0"/>
              </a:rPr>
              <a:t>   (facies superolateralis s. convexa)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smtClean="0">
                <a:latin typeface="Constantia" panose="02030602050306030303" pitchFamily="18" charset="0"/>
              </a:rPr>
              <a:t>2.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Унутрашња страна</a:t>
            </a:r>
            <a:endParaRPr lang="en-US" altLang="en-US" sz="24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i="1" smtClean="0">
                <a:latin typeface="Constantia" panose="02030602050306030303" pitchFamily="18" charset="0"/>
              </a:rPr>
              <a:t>    (facies medialis)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smtClean="0">
                <a:latin typeface="Constantia" panose="02030602050306030303" pitchFamily="18" charset="0"/>
              </a:rPr>
              <a:t>3.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Доња страна</a:t>
            </a:r>
            <a:endParaRPr lang="en-US" altLang="en-US" sz="24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i="1" smtClean="0">
                <a:latin typeface="Constantia" panose="02030602050306030303" pitchFamily="18" charset="0"/>
              </a:rPr>
              <a:t>    (facies inferior s.basalis)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altLang="en-US" sz="24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Constantia" panose="02030602050306030303" pitchFamily="18" charset="0"/>
              </a:rPr>
              <a:t>•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Жлебови</a:t>
            </a:r>
            <a:endParaRPr lang="en-US" altLang="en-US" sz="24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i="1" smtClean="0">
                <a:latin typeface="Constantia" panose="02030602050306030303" pitchFamily="18" charset="0"/>
              </a:rPr>
              <a:t>  (sulci cerebri)</a:t>
            </a:r>
            <a:endParaRPr lang="sr-Cyrl-CS" altLang="en-US" sz="2400" i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400" i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Constantia" panose="02030602050306030303" pitchFamily="18" charset="0"/>
              </a:rPr>
              <a:t>•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Вијуге</a:t>
            </a:r>
            <a:endParaRPr lang="en-US" sz="24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i="1" smtClean="0">
                <a:latin typeface="Constantia" panose="02030602050306030303" pitchFamily="18" charset="0"/>
              </a:rPr>
              <a:t>(gyri cerebri)</a:t>
            </a: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12343" r="38239" b="40994"/>
          <a:stretch>
            <a:fillRect/>
          </a:stretch>
        </p:blipFill>
        <p:spPr bwMode="auto">
          <a:xfrm>
            <a:off x="5795963" y="22225"/>
            <a:ext cx="314642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t="3835" r="37537" b="37401"/>
          <a:stretch>
            <a:fillRect/>
          </a:stretch>
        </p:blipFill>
        <p:spPr bwMode="auto">
          <a:xfrm>
            <a:off x="6156325" y="2208213"/>
            <a:ext cx="2674938" cy="214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04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050" r="38239" b="38205"/>
          <a:stretch>
            <a:fillRect/>
          </a:stretch>
        </p:blipFill>
        <p:spPr bwMode="auto">
          <a:xfrm>
            <a:off x="6013450" y="4333875"/>
            <a:ext cx="315595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925" y="117475"/>
            <a:ext cx="7596188" cy="662463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RS" altLang="en-US" sz="2600" b="1" smtClean="0">
                <a:latin typeface="Constantia" panose="02030602050306030303" pitchFamily="18" charset="0"/>
              </a:rPr>
              <a:t>Спољашња страна</a:t>
            </a:r>
            <a:br>
              <a:rPr lang="sr-Cyrl-RS" altLang="en-US" sz="2600" b="1" smtClean="0">
                <a:latin typeface="Constantia" panose="02030602050306030303" pitchFamily="18" charset="0"/>
              </a:rPr>
            </a:br>
            <a:r>
              <a:rPr lang="sr-Cyrl-RS" altLang="en-US" sz="2600" b="1" smtClean="0">
                <a:latin typeface="Constantia" panose="02030602050306030303" pitchFamily="18" charset="0"/>
              </a:rPr>
              <a:t>(</a:t>
            </a:r>
            <a:r>
              <a:rPr lang="en-US" altLang="en-US" sz="2600" b="1" smtClean="0">
                <a:latin typeface="Constantia" panose="02030602050306030303" pitchFamily="18" charset="0"/>
              </a:rPr>
              <a:t>Facies superolateralis</a:t>
            </a:r>
            <a:r>
              <a:rPr lang="sr-Cyrl-RS" altLang="en-US" sz="2600" b="1" smtClean="0">
                <a:latin typeface="Constantia" panose="02030602050306030303" pitchFamily="18" charset="0"/>
              </a:rPr>
              <a:t>)</a:t>
            </a:r>
            <a:endParaRPr lang="en-US" altLang="en-US" sz="26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b="1" i="1" u="sng" smtClean="0">
                <a:solidFill>
                  <a:schemeClr val="bg2"/>
                </a:solidFill>
                <a:latin typeface="Constantia" panose="02030602050306030303" pitchFamily="18" charset="0"/>
              </a:rPr>
              <a:t>Режњеви</a:t>
            </a:r>
            <a:r>
              <a:rPr lang="en-US" altLang="en-US" sz="2000" b="1" smtClean="0">
                <a:solidFill>
                  <a:schemeClr val="bg2"/>
                </a:solidFill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b="1" smtClean="0">
                <a:latin typeface="Constantia" panose="02030602050306030303" pitchFamily="18" charset="0"/>
              </a:rPr>
              <a:t>1.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Чеони режањ</a:t>
            </a:r>
            <a:r>
              <a:rPr lang="en-GB" altLang="en-US" sz="1800" b="1" smtClean="0">
                <a:latin typeface="Constantia" panose="02030602050306030303" pitchFamily="18" charset="0"/>
              </a:rPr>
              <a:t> </a:t>
            </a:r>
            <a:r>
              <a:rPr lang="en-US" altLang="en-US" sz="1800" i="1" smtClean="0">
                <a:latin typeface="Constantia" panose="02030602050306030303" pitchFamily="18" charset="0"/>
              </a:rPr>
              <a:t>(lobus frontalis)</a:t>
            </a:r>
            <a:r>
              <a:rPr lang="en-GB" altLang="en-US" sz="1800" i="1" smtClean="0">
                <a:latin typeface="Constantia" panose="02030602050306030303" pitchFamily="18" charset="0"/>
              </a:rPr>
              <a:t>: </a:t>
            </a:r>
            <a:br>
              <a:rPr lang="en-GB" altLang="en-US" sz="1800" i="1" smtClean="0">
                <a:latin typeface="Constantia" panose="02030602050306030303" pitchFamily="18" charset="0"/>
              </a:rPr>
            </a:br>
            <a:r>
              <a:rPr lang="en-GB" altLang="en-US" sz="1800" i="1" smtClean="0">
                <a:latin typeface="Constantia" panose="02030602050306030303" pitchFamily="18" charset="0"/>
              </a:rPr>
              <a:t>   - gyrus precentralis</a:t>
            </a:r>
            <a:br>
              <a:rPr lang="en-GB" altLang="en-US" sz="1800" i="1" smtClean="0">
                <a:latin typeface="Constantia" panose="02030602050306030303" pitchFamily="18" charset="0"/>
              </a:rPr>
            </a:br>
            <a:r>
              <a:rPr lang="en-GB" altLang="en-US" sz="1800" i="1" smtClean="0">
                <a:latin typeface="Constantia" panose="02030602050306030303" pitchFamily="18" charset="0"/>
              </a:rPr>
              <a:t>   - gyrus frontalis superior</a:t>
            </a:r>
            <a:br>
              <a:rPr lang="en-GB" altLang="en-US" sz="1800" i="1" smtClean="0">
                <a:latin typeface="Constantia" panose="02030602050306030303" pitchFamily="18" charset="0"/>
              </a:rPr>
            </a:br>
            <a:r>
              <a:rPr lang="en-GB" altLang="en-US" sz="1800" i="1" smtClean="0">
                <a:latin typeface="Constantia" panose="02030602050306030303" pitchFamily="18" charset="0"/>
              </a:rPr>
              <a:t>   - gyrus frontalis medius</a:t>
            </a:r>
            <a:br>
              <a:rPr lang="en-GB" altLang="en-US" sz="1800" i="1" smtClean="0">
                <a:latin typeface="Constantia" panose="02030602050306030303" pitchFamily="18" charset="0"/>
              </a:rPr>
            </a:br>
            <a:r>
              <a:rPr lang="en-GB" altLang="en-US" sz="1800" i="1" smtClean="0">
                <a:latin typeface="Constantia" panose="02030602050306030303" pitchFamily="18" charset="0"/>
              </a:rPr>
              <a:t>   - gyrus frontalis inferior</a:t>
            </a:r>
            <a:endParaRPr lang="en-US" altLang="en-US" sz="1800" i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1800" b="1" smtClean="0">
                <a:latin typeface="Constantia" panose="02030602050306030303" pitchFamily="18" charset="0"/>
              </a:rPr>
              <a:t>2.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Темени</a:t>
            </a:r>
            <a:r>
              <a:rPr lang="en-US" alt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режањ</a:t>
            </a:r>
            <a:r>
              <a:rPr lang="en-US" altLang="en-US" sz="1800" b="1" smtClean="0">
                <a:latin typeface="Constantia" panose="02030602050306030303" pitchFamily="18" charset="0"/>
              </a:rPr>
              <a:t> </a:t>
            </a:r>
            <a:r>
              <a:rPr lang="en-US" altLang="en-US" sz="1800" i="1" smtClean="0">
                <a:latin typeface="Constantia" panose="02030602050306030303" pitchFamily="18" charset="0"/>
              </a:rPr>
              <a:t>(lobus parietalis)</a:t>
            </a:r>
            <a:r>
              <a:rPr lang="en-GB" altLang="en-US" sz="1800" i="1" smtClean="0">
                <a:latin typeface="Constantia" panose="02030602050306030303" pitchFamily="18" charset="0"/>
              </a:rPr>
              <a:t>:</a:t>
            </a:r>
            <a:br>
              <a:rPr lang="en-GB" altLang="en-US" sz="1800" i="1" smtClean="0">
                <a:latin typeface="Constantia" panose="02030602050306030303" pitchFamily="18" charset="0"/>
              </a:rPr>
            </a:br>
            <a:r>
              <a:rPr lang="en-GB" altLang="en-US" sz="1800" i="1" smtClean="0">
                <a:latin typeface="Constantia" panose="02030602050306030303" pitchFamily="18" charset="0"/>
              </a:rPr>
              <a:t>   - gyrus postcentralis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i="1" smtClean="0">
                <a:latin typeface="Constantia" panose="02030602050306030303" pitchFamily="18" charset="0"/>
              </a:rPr>
              <a:t>	   - lobulus parietalis superior</a:t>
            </a:r>
            <a:br>
              <a:rPr lang="en-GB" altLang="en-US" sz="1800" i="1" smtClean="0">
                <a:latin typeface="Constantia" panose="02030602050306030303" pitchFamily="18" charset="0"/>
              </a:rPr>
            </a:br>
            <a:r>
              <a:rPr lang="en-GB" altLang="en-US" sz="1800" i="1" smtClean="0">
                <a:latin typeface="Constantia" panose="02030602050306030303" pitchFamily="18" charset="0"/>
              </a:rPr>
              <a:t>   - lobulus parietalis inferior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b="1" smtClean="0">
                <a:latin typeface="Constantia" panose="02030602050306030303" pitchFamily="18" charset="0"/>
              </a:rPr>
              <a:t>3.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Потиљачни</a:t>
            </a:r>
            <a:r>
              <a:rPr lang="en-US" alt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режањ</a:t>
            </a:r>
            <a:r>
              <a:rPr lang="en-US" altLang="en-US" sz="1800" b="1" smtClean="0">
                <a:latin typeface="Constantia" panose="02030602050306030303" pitchFamily="18" charset="0"/>
              </a:rPr>
              <a:t> </a:t>
            </a:r>
            <a:r>
              <a:rPr lang="en-US" altLang="en-US" sz="1800" i="1" smtClean="0">
                <a:latin typeface="Constantia" panose="02030602050306030303" pitchFamily="18" charset="0"/>
              </a:rPr>
              <a:t>(lobus occipitalis)</a:t>
            </a:r>
            <a:r>
              <a:rPr lang="en-GB" altLang="en-US" sz="1800" i="1" smtClean="0">
                <a:latin typeface="Constantia" panose="02030602050306030303" pitchFamily="18" charset="0"/>
              </a:rPr>
              <a:t>:</a:t>
            </a:r>
            <a:br>
              <a:rPr lang="en-GB" altLang="en-US" sz="1800" i="1" smtClean="0">
                <a:latin typeface="Constantia" panose="02030602050306030303" pitchFamily="18" charset="0"/>
              </a:rPr>
            </a:br>
            <a:r>
              <a:rPr lang="en-GB" altLang="en-US" sz="1800" i="1" smtClean="0">
                <a:latin typeface="Constantia" panose="02030602050306030303" pitchFamily="18" charset="0"/>
              </a:rPr>
              <a:t>   - gyri occipitales</a:t>
            </a:r>
            <a:endParaRPr lang="en-US" altLang="en-US" sz="1800" i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1800" b="1" smtClean="0">
                <a:latin typeface="Constantia" panose="02030602050306030303" pitchFamily="18" charset="0"/>
              </a:rPr>
              <a:t>4.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Слепоочни</a:t>
            </a:r>
            <a:r>
              <a:rPr lang="en-US" alt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режањ</a:t>
            </a:r>
            <a:r>
              <a:rPr lang="en-US" altLang="en-US" sz="1800" b="1" smtClean="0">
                <a:latin typeface="Constantia" panose="02030602050306030303" pitchFamily="18" charset="0"/>
              </a:rPr>
              <a:t> </a:t>
            </a:r>
            <a:r>
              <a:rPr lang="en-US" altLang="en-US" sz="1800" i="1" smtClean="0">
                <a:latin typeface="Constantia" panose="02030602050306030303" pitchFamily="18" charset="0"/>
              </a:rPr>
              <a:t>(lobus temporalis)</a:t>
            </a:r>
            <a:r>
              <a:rPr lang="en-GB" altLang="en-US" sz="1800" i="1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i="1" smtClean="0">
                <a:latin typeface="Constantia" panose="02030602050306030303" pitchFamily="18" charset="0"/>
              </a:rPr>
              <a:t>	   - gyrus temporalis superior</a:t>
            </a:r>
            <a:r>
              <a:rPr lang="en-US" sz="1800" i="1" smtClean="0">
                <a:latin typeface="Constantia" panose="02030602050306030303" pitchFamily="18" charset="0"/>
              </a:rPr>
              <a:t> </a:t>
            </a:r>
            <a:br>
              <a:rPr lang="en-US" sz="1800" i="1" smtClean="0">
                <a:latin typeface="Constantia" panose="02030602050306030303" pitchFamily="18" charset="0"/>
              </a:rPr>
            </a:br>
            <a:r>
              <a:rPr lang="en-GB" altLang="en-US" sz="1800" i="1" smtClean="0">
                <a:latin typeface="Constantia" panose="02030602050306030303" pitchFamily="18" charset="0"/>
              </a:rPr>
              <a:t>     </a:t>
            </a:r>
            <a:r>
              <a:rPr lang="en-US" sz="1800" i="1" smtClean="0">
                <a:latin typeface="Constantia" panose="02030602050306030303" pitchFamily="18" charset="0"/>
              </a:rPr>
              <a:t>(gyri temporales transversi-Heschl)</a:t>
            </a:r>
            <a:r>
              <a:rPr lang="en-GB" altLang="en-US" sz="1800" i="1" smtClean="0">
                <a:latin typeface="Constantia" panose="02030602050306030303" pitchFamily="18" charset="0"/>
              </a:rPr>
              <a:t/>
            </a:r>
            <a:br>
              <a:rPr lang="en-GB" altLang="en-US" sz="1800" i="1" smtClean="0">
                <a:latin typeface="Constantia" panose="02030602050306030303" pitchFamily="18" charset="0"/>
              </a:rPr>
            </a:br>
            <a:r>
              <a:rPr lang="en-GB" altLang="en-US" sz="1800" i="1" smtClean="0">
                <a:latin typeface="Constantia" panose="02030602050306030303" pitchFamily="18" charset="0"/>
              </a:rPr>
              <a:t>   - gyrus temporalis medius</a:t>
            </a:r>
            <a:br>
              <a:rPr lang="en-GB" altLang="en-US" sz="1800" i="1" smtClean="0">
                <a:latin typeface="Constantia" panose="02030602050306030303" pitchFamily="18" charset="0"/>
              </a:rPr>
            </a:br>
            <a:r>
              <a:rPr lang="en-GB" altLang="en-US" sz="1800" i="1" smtClean="0">
                <a:latin typeface="Constantia" panose="02030602050306030303" pitchFamily="18" charset="0"/>
              </a:rPr>
              <a:t>   - gyrus temporalis inferior</a:t>
            </a:r>
            <a:endParaRPr lang="en-US" altLang="en-US" sz="1800" i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1800" b="1" i="1" smtClean="0">
                <a:latin typeface="Constantia" panose="02030602050306030303" pitchFamily="18" charset="0"/>
              </a:rPr>
              <a:t>5. Insula</a:t>
            </a:r>
            <a:r>
              <a:rPr lang="en-GB" altLang="en-US" sz="1800" b="1" i="1" smtClean="0">
                <a:latin typeface="Constantia" panose="02030602050306030303" pitchFamily="18" charset="0"/>
              </a:rPr>
              <a:t> </a:t>
            </a:r>
            <a:r>
              <a:rPr lang="en-US" altLang="en-US" sz="1800" i="1" smtClean="0">
                <a:latin typeface="Constantia" panose="02030602050306030303" pitchFamily="18" charset="0"/>
              </a:rPr>
              <a:t>(lobus insularis)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3708400" y="5661025"/>
            <a:ext cx="20272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* жлебови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</a:t>
            </a:r>
            <a:r>
              <a:rPr lang="en-GB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sulcus centralis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sulcus lateralis</a:t>
            </a:r>
            <a:endParaRPr lang="sr-Cyrl-RS" altLang="en-US" sz="200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2" t="10393" r="29948" b="41380"/>
          <a:stretch>
            <a:fillRect/>
          </a:stretch>
        </p:blipFill>
        <p:spPr bwMode="auto">
          <a:xfrm>
            <a:off x="4716463" y="909638"/>
            <a:ext cx="4291012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-1649" r="37862" b="38583"/>
          <a:stretch>
            <a:fillRect/>
          </a:stretch>
        </p:blipFill>
        <p:spPr bwMode="auto">
          <a:xfrm>
            <a:off x="5940425" y="3357563"/>
            <a:ext cx="3186113" cy="276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3" t="10312" r="23242" b="4375"/>
          <a:stretch>
            <a:fillRect/>
          </a:stretch>
        </p:blipFill>
        <p:spPr bwMode="auto">
          <a:xfrm>
            <a:off x="1500188" y="31750"/>
            <a:ext cx="6000750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936" r="19727" b="6250"/>
          <a:stretch>
            <a:fillRect/>
          </a:stretch>
        </p:blipFill>
        <p:spPr bwMode="auto">
          <a:xfrm>
            <a:off x="1214438" y="0"/>
            <a:ext cx="7248525" cy="675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7475"/>
            <a:ext cx="9144000" cy="648017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sr-Cyrl-RS" altLang="en-US" sz="3000" b="1" smtClean="0">
                <a:latin typeface="Constantia" panose="02030602050306030303" pitchFamily="18" charset="0"/>
              </a:rPr>
              <a:t>Доња страна</a:t>
            </a:r>
            <a:br>
              <a:rPr lang="sr-Cyrl-RS" altLang="en-US" sz="3000" b="1" smtClean="0">
                <a:latin typeface="Constantia" panose="02030602050306030303" pitchFamily="18" charset="0"/>
              </a:rPr>
            </a:br>
            <a:r>
              <a:rPr lang="sr-Cyrl-RS" altLang="en-US" sz="3000" b="1" smtClean="0">
                <a:latin typeface="Constantia" panose="02030602050306030303" pitchFamily="18" charset="0"/>
              </a:rPr>
              <a:t>(</a:t>
            </a:r>
            <a:r>
              <a:rPr lang="en-GB" altLang="en-US" sz="3000" b="1" smtClean="0">
                <a:latin typeface="Constantia" panose="02030602050306030303" pitchFamily="18" charset="0"/>
              </a:rPr>
              <a:t>f</a:t>
            </a:r>
            <a:r>
              <a:rPr lang="en-US" altLang="en-US" sz="3000" b="1" smtClean="0">
                <a:latin typeface="Constantia" panose="02030602050306030303" pitchFamily="18" charset="0"/>
              </a:rPr>
              <a:t>acies </a:t>
            </a:r>
            <a:r>
              <a:rPr lang="en-GB" altLang="en-US" sz="3000" b="1" smtClean="0">
                <a:latin typeface="Constantia" panose="02030602050306030303" pitchFamily="18" charset="0"/>
              </a:rPr>
              <a:t>inferior</a:t>
            </a:r>
            <a:r>
              <a:rPr lang="sr-Cyrl-RS" altLang="en-US" sz="3000" b="1" smtClean="0">
                <a:latin typeface="Constantia" panose="02030602050306030303" pitchFamily="18" charset="0"/>
              </a:rPr>
              <a:t>)</a:t>
            </a:r>
            <a:endParaRPr lang="en-US" altLang="en-US" sz="3000" b="1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CS" altLang="en-US" sz="2400" b="1" i="1" u="sng" smtClean="0">
                <a:solidFill>
                  <a:schemeClr val="bg2"/>
                </a:solidFill>
                <a:latin typeface="Constantia" panose="02030602050306030303" pitchFamily="18" charset="0"/>
              </a:rPr>
              <a:t>Режњеви</a:t>
            </a:r>
            <a:r>
              <a:rPr lang="en-US" altLang="en-US" sz="2400" b="1" smtClean="0">
                <a:solidFill>
                  <a:schemeClr val="bg2"/>
                </a:solidFill>
                <a:latin typeface="Constantia" panose="02030602050306030303" pitchFamily="18" charset="0"/>
              </a:rPr>
              <a:t>:</a:t>
            </a:r>
          </a:p>
          <a:p>
            <a:pPr eaLnBrk="1" hangingPunct="1"/>
            <a:r>
              <a:rPr lang="en-US" altLang="en-US" sz="2000" b="1" smtClean="0">
                <a:latin typeface="Constantia" panose="02030602050306030303" pitchFamily="18" charset="0"/>
              </a:rPr>
              <a:t>1. </a:t>
            </a:r>
            <a:r>
              <a:rPr lang="sr-Cyrl-CS" altLang="en-US" sz="2000" b="1" smtClean="0">
                <a:latin typeface="Constantia" panose="02030602050306030303" pitchFamily="18" charset="0"/>
              </a:rPr>
              <a:t>Чеони режањ</a:t>
            </a:r>
            <a:r>
              <a:rPr lang="en-GB" altLang="en-US" sz="2000" b="1" smtClean="0">
                <a:latin typeface="Constantia" panose="02030602050306030303" pitchFamily="18" charset="0"/>
              </a:rPr>
              <a:t> </a:t>
            </a:r>
            <a:r>
              <a:rPr lang="en-US" altLang="en-US" sz="2000" i="1" smtClean="0">
                <a:latin typeface="Constantia" panose="02030602050306030303" pitchFamily="18" charset="0"/>
              </a:rPr>
              <a:t>(lobus frontalis)</a:t>
            </a:r>
            <a:r>
              <a:rPr lang="en-GB" altLang="en-US" sz="2000" i="1" smtClean="0">
                <a:latin typeface="Constantia" panose="02030602050306030303" pitchFamily="18" charset="0"/>
              </a:rPr>
              <a:t>: </a:t>
            </a:r>
            <a:br>
              <a:rPr lang="en-GB" altLang="en-US" sz="2000" i="1" smtClean="0">
                <a:latin typeface="Constantia" panose="02030602050306030303" pitchFamily="18" charset="0"/>
              </a:rPr>
            </a:br>
            <a:r>
              <a:rPr lang="en-GB" altLang="en-US" sz="2000" i="1" smtClean="0">
                <a:latin typeface="Constantia" panose="02030602050306030303" pitchFamily="18" charset="0"/>
              </a:rPr>
              <a:t>   - gyrus rectus</a:t>
            </a:r>
            <a:br>
              <a:rPr lang="en-GB" altLang="en-US" sz="2000" i="1" smtClean="0">
                <a:latin typeface="Constantia" panose="02030602050306030303" pitchFamily="18" charset="0"/>
              </a:rPr>
            </a:br>
            <a:r>
              <a:rPr lang="en-GB" altLang="en-US" sz="2000" i="1" smtClean="0">
                <a:latin typeface="Constantia" panose="02030602050306030303" pitchFamily="18" charset="0"/>
              </a:rPr>
              <a:t>   - gyri orbitales</a:t>
            </a:r>
          </a:p>
          <a:p>
            <a:pPr eaLnBrk="1" hangingPunct="1">
              <a:buFontTx/>
              <a:buNone/>
            </a:pPr>
            <a:r>
              <a:rPr lang="en-US" sz="2000" i="1" smtClean="0">
                <a:latin typeface="Constantia" panose="02030602050306030303" pitchFamily="18" charset="0"/>
              </a:rPr>
              <a:t>	   - gyrus frontalis inferior</a:t>
            </a:r>
            <a:endParaRPr lang="en-GB" altLang="en-US" sz="2000" i="1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US" sz="2000" b="1" smtClean="0">
                <a:latin typeface="Constantia" panose="02030602050306030303" pitchFamily="18" charset="0"/>
              </a:rPr>
              <a:t>2</a:t>
            </a:r>
            <a:r>
              <a:rPr lang="en-US" altLang="en-US" sz="2000" b="1" smtClean="0">
                <a:latin typeface="Constantia" panose="02030602050306030303" pitchFamily="18" charset="0"/>
              </a:rPr>
              <a:t>. </a:t>
            </a:r>
            <a:r>
              <a:rPr lang="sr-Cyrl-CS" altLang="en-US" sz="2000" b="1" smtClean="0">
                <a:latin typeface="Constantia" panose="02030602050306030303" pitchFamily="18" charset="0"/>
              </a:rPr>
              <a:t>Потиљачни</a:t>
            </a:r>
            <a:r>
              <a:rPr lang="en-US" altLang="en-US" sz="2000" b="1" smtClean="0"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latin typeface="Constantia" panose="02030602050306030303" pitchFamily="18" charset="0"/>
              </a:rPr>
              <a:t>режањ</a:t>
            </a:r>
            <a:r>
              <a:rPr lang="en-US" altLang="en-US" sz="2000" b="1" smtClean="0">
                <a:latin typeface="Constantia" panose="02030602050306030303" pitchFamily="18" charset="0"/>
              </a:rPr>
              <a:t> </a:t>
            </a:r>
            <a:r>
              <a:rPr lang="en-US" altLang="en-US" sz="2000" i="1" smtClean="0">
                <a:latin typeface="Constantia" panose="02030602050306030303" pitchFamily="18" charset="0"/>
              </a:rPr>
              <a:t>(lobus occipitalis)</a:t>
            </a:r>
            <a:r>
              <a:rPr lang="en-GB" altLang="en-US" sz="2000" i="1" smtClean="0">
                <a:latin typeface="Constantia" panose="02030602050306030303" pitchFamily="18" charset="0"/>
              </a:rPr>
              <a:t>:</a:t>
            </a:r>
            <a:br>
              <a:rPr lang="en-GB" altLang="en-US" sz="2000" i="1" smtClean="0">
                <a:latin typeface="Constantia" panose="02030602050306030303" pitchFamily="18" charset="0"/>
              </a:rPr>
            </a:br>
            <a:r>
              <a:rPr lang="en-GB" altLang="en-US" sz="2000" i="1" smtClean="0">
                <a:latin typeface="Constantia" panose="02030602050306030303" pitchFamily="18" charset="0"/>
              </a:rPr>
              <a:t>   - gyr</a:t>
            </a:r>
            <a:r>
              <a:rPr lang="en-US" sz="2000" i="1" smtClean="0">
                <a:latin typeface="Constantia" panose="02030602050306030303" pitchFamily="18" charset="0"/>
              </a:rPr>
              <a:t>us lingualis</a:t>
            </a:r>
          </a:p>
          <a:p>
            <a:pPr lvl="1" eaLnBrk="1" hangingPunct="1">
              <a:buFontTx/>
              <a:buNone/>
            </a:pPr>
            <a:r>
              <a:rPr lang="en-US" sz="1700" i="1" smtClean="0">
                <a:latin typeface="Constantia" panose="02030602050306030303" pitchFamily="18" charset="0"/>
              </a:rPr>
              <a:t> - </a:t>
            </a:r>
            <a:r>
              <a:rPr lang="en-US" sz="2000" i="1" smtClean="0">
                <a:latin typeface="Constantia" panose="02030602050306030303" pitchFamily="18" charset="0"/>
              </a:rPr>
              <a:t>gyrus occipitalis lateralis</a:t>
            </a:r>
            <a:endParaRPr lang="en-US" altLang="en-US" sz="2000" i="1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US" sz="2000" b="1" smtClean="0">
                <a:latin typeface="Constantia" panose="02030602050306030303" pitchFamily="18" charset="0"/>
              </a:rPr>
              <a:t>3</a:t>
            </a:r>
            <a:r>
              <a:rPr lang="en-US" altLang="en-US" sz="2000" b="1" smtClean="0">
                <a:latin typeface="Constantia" panose="02030602050306030303" pitchFamily="18" charset="0"/>
              </a:rPr>
              <a:t>. </a:t>
            </a:r>
            <a:r>
              <a:rPr lang="sr-Cyrl-CS" altLang="en-US" sz="2000" b="1" smtClean="0">
                <a:latin typeface="Constantia" panose="02030602050306030303" pitchFamily="18" charset="0"/>
              </a:rPr>
              <a:t>Слепоочни</a:t>
            </a:r>
            <a:r>
              <a:rPr lang="en-US" altLang="en-US" sz="2000" b="1" smtClean="0">
                <a:latin typeface="Constantia" panose="02030602050306030303" pitchFamily="18" charset="0"/>
              </a:rPr>
              <a:t> </a:t>
            </a:r>
            <a:r>
              <a:rPr lang="sr-Cyrl-CS" altLang="en-US" sz="2000" b="1" smtClean="0">
                <a:latin typeface="Constantia" panose="02030602050306030303" pitchFamily="18" charset="0"/>
              </a:rPr>
              <a:t>режањ</a:t>
            </a:r>
            <a:r>
              <a:rPr lang="en-US" altLang="en-US" sz="2000" b="1" smtClean="0">
                <a:latin typeface="Constantia" panose="02030602050306030303" pitchFamily="18" charset="0"/>
              </a:rPr>
              <a:t> </a:t>
            </a:r>
            <a:r>
              <a:rPr lang="en-US" altLang="en-US" sz="2000" i="1" smtClean="0">
                <a:latin typeface="Constantia" panose="02030602050306030303" pitchFamily="18" charset="0"/>
              </a:rPr>
              <a:t>(lobus temporalis)</a:t>
            </a:r>
            <a:r>
              <a:rPr lang="en-GB" altLang="en-US" sz="2000" i="1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GB" altLang="en-US" sz="2000" i="1" smtClean="0">
                <a:latin typeface="Constantia" panose="02030602050306030303" pitchFamily="18" charset="0"/>
              </a:rPr>
              <a:t>	   - gyrus temporalis </a:t>
            </a:r>
            <a:r>
              <a:rPr lang="en-US" sz="2000" i="1" smtClean="0">
                <a:latin typeface="Constantia" panose="02030602050306030303" pitchFamily="18" charset="0"/>
              </a:rPr>
              <a:t>inferior</a:t>
            </a:r>
            <a:r>
              <a:rPr lang="en-GB" altLang="en-US" sz="2000" i="1" smtClean="0">
                <a:latin typeface="Constantia" panose="02030602050306030303" pitchFamily="18" charset="0"/>
              </a:rPr>
              <a:t/>
            </a:r>
            <a:br>
              <a:rPr lang="en-GB" altLang="en-US" sz="2000" i="1" smtClean="0">
                <a:latin typeface="Constantia" panose="02030602050306030303" pitchFamily="18" charset="0"/>
              </a:rPr>
            </a:br>
            <a:r>
              <a:rPr lang="en-GB" altLang="en-US" sz="2000" i="1" smtClean="0">
                <a:latin typeface="Constantia" panose="02030602050306030303" pitchFamily="18" charset="0"/>
              </a:rPr>
              <a:t>   - gyrus </a:t>
            </a:r>
            <a:r>
              <a:rPr lang="en-US" sz="2000" i="1" smtClean="0">
                <a:latin typeface="Constantia" panose="02030602050306030303" pitchFamily="18" charset="0"/>
              </a:rPr>
              <a:t>occipito</a:t>
            </a:r>
            <a:r>
              <a:rPr lang="en-GB" altLang="en-US" sz="2000" i="1" smtClean="0">
                <a:latin typeface="Constantia" panose="02030602050306030303" pitchFamily="18" charset="0"/>
              </a:rPr>
              <a:t>temporalis </a:t>
            </a:r>
            <a:r>
              <a:rPr lang="en-US" sz="2000" i="1" smtClean="0">
                <a:latin typeface="Constantia" panose="02030602050306030303" pitchFamily="18" charset="0"/>
              </a:rPr>
              <a:t>lateralis</a:t>
            </a:r>
            <a:r>
              <a:rPr lang="en-GB" altLang="en-US" sz="2000" i="1" smtClean="0">
                <a:latin typeface="Constantia" panose="02030602050306030303" pitchFamily="18" charset="0"/>
              </a:rPr>
              <a:t/>
            </a:r>
            <a:br>
              <a:rPr lang="en-GB" altLang="en-US" sz="2000" i="1" smtClean="0">
                <a:latin typeface="Constantia" panose="02030602050306030303" pitchFamily="18" charset="0"/>
              </a:rPr>
            </a:br>
            <a:r>
              <a:rPr lang="en-GB" altLang="en-US" sz="2000" i="1" smtClean="0">
                <a:latin typeface="Constantia" panose="02030602050306030303" pitchFamily="18" charset="0"/>
              </a:rPr>
              <a:t>   - gyrus </a:t>
            </a:r>
            <a:r>
              <a:rPr lang="en-US" sz="2000" i="1" smtClean="0">
                <a:latin typeface="Constantia" panose="02030602050306030303" pitchFamily="18" charset="0"/>
              </a:rPr>
              <a:t>parahippocampalis (s. hippocampi)</a:t>
            </a:r>
          </a:p>
          <a:p>
            <a:pPr eaLnBrk="1" hangingPunct="1">
              <a:buFontTx/>
              <a:buNone/>
            </a:pPr>
            <a:r>
              <a:rPr lang="en-US" sz="2000" i="1" smtClean="0">
                <a:latin typeface="Constantia" panose="02030602050306030303" pitchFamily="18" charset="0"/>
              </a:rPr>
              <a:t>	   - gyrus dentatus</a:t>
            </a:r>
            <a:endParaRPr lang="en-US" altLang="en-US" sz="2000" i="1" smtClean="0">
              <a:latin typeface="Constantia" panose="02030602050306030303" pitchFamily="18" charset="0"/>
            </a:endParaRPr>
          </a:p>
          <a:p>
            <a:pPr eaLnBrk="1" hangingPunct="1"/>
            <a:endParaRPr lang="en-US" altLang="en-US" sz="2000" i="1" smtClean="0">
              <a:latin typeface="Constantia" panose="02030602050306030303" pitchFamily="18" charset="0"/>
            </a:endParaRPr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1" t="10197" r="30704" b="4938"/>
          <a:stretch>
            <a:fillRect/>
          </a:stretch>
        </p:blipFill>
        <p:spPr bwMode="auto">
          <a:xfrm>
            <a:off x="5272088" y="1198563"/>
            <a:ext cx="3843337" cy="479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19687" r="20898" b="20313"/>
          <a:stretch>
            <a:fillRect/>
          </a:stretch>
        </p:blipFill>
        <p:spPr bwMode="auto">
          <a:xfrm>
            <a:off x="1331913" y="2708275"/>
            <a:ext cx="5729287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Title 1"/>
          <p:cNvSpPr txBox="1">
            <a:spLocks/>
          </p:cNvSpPr>
          <p:nvPr/>
        </p:nvSpPr>
        <p:spPr bwMode="auto">
          <a:xfrm>
            <a:off x="36513" y="30163"/>
            <a:ext cx="39608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CS" altLang="en-US" sz="2800" b="1">
                <a:solidFill>
                  <a:schemeClr val="tx2"/>
                </a:solidFill>
                <a:latin typeface="Constantia" panose="02030602050306030303" pitchFamily="18" charset="0"/>
              </a:rPr>
              <a:t>Унутрашња страна</a:t>
            </a:r>
            <a:br>
              <a:rPr lang="sr-Cyrl-CS" altLang="en-US" sz="2800" b="1">
                <a:solidFill>
                  <a:schemeClr val="tx2"/>
                </a:solidFill>
                <a:latin typeface="Constantia" panose="02030602050306030303" pitchFamily="18" charset="0"/>
              </a:rPr>
            </a:br>
            <a:r>
              <a:rPr lang="en-US" altLang="en-US" sz="2800" b="1" i="1">
                <a:solidFill>
                  <a:schemeClr val="tx2"/>
                </a:solidFill>
                <a:latin typeface="Constantia" panose="02030602050306030303" pitchFamily="18" charset="0"/>
              </a:rPr>
              <a:t>(Facies medialis)</a:t>
            </a:r>
            <a:endParaRPr lang="en-US" altLang="en-US" sz="2800">
              <a:solidFill>
                <a:schemeClr val="tx2"/>
              </a:solidFill>
            </a:endParaRPr>
          </a:p>
        </p:txBody>
      </p:sp>
      <p:sp>
        <p:nvSpPr>
          <p:cNvPr id="4" name="Content Placeholder 3"/>
          <p:cNvSpPr>
            <a:spLocks noGrp="1" noChangeArrowheads="1"/>
          </p:cNvSpPr>
          <p:nvPr/>
        </p:nvSpPr>
        <p:spPr bwMode="auto">
          <a:xfrm>
            <a:off x="2016125" y="1401763"/>
            <a:ext cx="40386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sr-Cyrl-CS" altLang="en-US" sz="1800" dirty="0" smtClean="0">
                <a:latin typeface="Constantia" panose="02030602050306030303" pitchFamily="18" charset="0"/>
              </a:rPr>
              <a:t>Описују се:</a:t>
            </a:r>
          </a:p>
          <a:p>
            <a:pPr eaLnBrk="1" hangingPunct="1">
              <a:buFontTx/>
              <a:buAutoNum type="arabicPeriod"/>
              <a:defRPr/>
            </a:pPr>
            <a:r>
              <a:rPr lang="sr-Cyrl-CS" altLang="en-US" sz="1800" dirty="0" smtClean="0">
                <a:latin typeface="Constantia" panose="02030602050306030303" pitchFamily="18" charset="0"/>
              </a:rPr>
              <a:t>периферни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(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лобарни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)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појас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r>
              <a:rPr lang="sr-Cyrl-CS" altLang="en-US" sz="1800" dirty="0" smtClean="0">
                <a:latin typeface="Constantia" panose="02030602050306030303" pitchFamily="18" charset="0"/>
              </a:rPr>
              <a:t>унутрашњи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 (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лимбички</a:t>
            </a:r>
            <a:r>
              <a:rPr lang="en-US" altLang="en-US" sz="1800" dirty="0" smtClean="0">
                <a:latin typeface="Constantia" panose="02030602050306030303" pitchFamily="18" charset="0"/>
              </a:rPr>
              <a:t>)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појас</a:t>
            </a: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en-US" sz="18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 idx="4294967295"/>
          </p:nvPr>
        </p:nvSpPr>
        <p:spPr>
          <a:xfrm>
            <a:off x="36513" y="30163"/>
            <a:ext cx="3960812" cy="1143000"/>
          </a:xfrm>
        </p:spPr>
        <p:txBody>
          <a:bodyPr/>
          <a:lstStyle/>
          <a:p>
            <a:pPr eaLnBrk="1" hangingPunct="1"/>
            <a:r>
              <a:rPr lang="sr-Cyrl-CS" altLang="en-US" sz="2800" b="1" smtClean="0">
                <a:latin typeface="Constantia" panose="02030602050306030303" pitchFamily="18" charset="0"/>
              </a:rPr>
              <a:t>Унутрашња страна</a:t>
            </a:r>
            <a:br>
              <a:rPr lang="sr-Cyrl-CS" altLang="en-US" sz="2800" b="1" smtClean="0">
                <a:latin typeface="Constantia" panose="02030602050306030303" pitchFamily="18" charset="0"/>
              </a:rPr>
            </a:br>
            <a:r>
              <a:rPr lang="en-US" altLang="en-US" sz="2800" b="1" i="1" smtClean="0">
                <a:latin typeface="Constantia" panose="02030602050306030303" pitchFamily="18" charset="0"/>
              </a:rPr>
              <a:t>(Facies medialis)</a:t>
            </a:r>
            <a:endParaRPr lang="en-US" altLang="en-US" sz="2800" smtClean="0"/>
          </a:p>
        </p:txBody>
      </p:sp>
      <p:sp>
        <p:nvSpPr>
          <p:cNvPr id="65539" name="Rectangle 3"/>
          <p:cNvSpPr>
            <a:spLocks noGrp="1" noChangeArrowheads="1"/>
          </p:cNvSpPr>
          <p:nvPr/>
        </p:nvSpPr>
        <p:spPr bwMode="auto">
          <a:xfrm>
            <a:off x="65088" y="1049338"/>
            <a:ext cx="5329237" cy="580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altLang="en-US" sz="2400" b="1" i="1" u="sng">
                <a:solidFill>
                  <a:schemeClr val="bg2"/>
                </a:solidFill>
                <a:latin typeface="Constantia" panose="02030602050306030303" pitchFamily="18" charset="0"/>
              </a:rPr>
              <a:t>Режњеви</a:t>
            </a:r>
            <a:r>
              <a:rPr lang="en-US" altLang="en-US" sz="2400" b="1">
                <a:solidFill>
                  <a:schemeClr val="bg2"/>
                </a:solidFill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000" b="1">
                <a:latin typeface="Constantia" panose="02030602050306030303" pitchFamily="18" charset="0"/>
              </a:rPr>
              <a:t>1. </a:t>
            </a:r>
            <a:r>
              <a:rPr lang="sr-Cyrl-CS" altLang="en-US" sz="2000" b="1">
                <a:latin typeface="Constantia" panose="02030602050306030303" pitchFamily="18" charset="0"/>
              </a:rPr>
              <a:t>Чеони режањ</a:t>
            </a:r>
            <a:r>
              <a:rPr lang="en-GB" altLang="en-US" sz="2000" b="1">
                <a:latin typeface="Constantia" panose="02030602050306030303" pitchFamily="18" charset="0"/>
              </a:rPr>
              <a:t> </a:t>
            </a:r>
            <a:r>
              <a:rPr lang="en-US" altLang="en-US" sz="2000" i="1">
                <a:latin typeface="Constantia" panose="02030602050306030303" pitchFamily="18" charset="0"/>
              </a:rPr>
              <a:t>(lobus frontalis)</a:t>
            </a:r>
            <a:r>
              <a:rPr lang="en-GB" altLang="en-US" sz="2000" i="1">
                <a:latin typeface="Constantia" panose="02030602050306030303" pitchFamily="18" charset="0"/>
              </a:rPr>
              <a:t>: </a:t>
            </a:r>
            <a:br>
              <a:rPr lang="en-GB" altLang="en-US" sz="2000" i="1">
                <a:latin typeface="Constantia" panose="02030602050306030303" pitchFamily="18" charset="0"/>
              </a:rPr>
            </a:br>
            <a:r>
              <a:rPr lang="en-GB" altLang="en-US" sz="2000" i="1">
                <a:latin typeface="Constantia" panose="02030602050306030303" pitchFamily="18" charset="0"/>
              </a:rPr>
              <a:t>   - gyrus precentralis</a:t>
            </a:r>
            <a:br>
              <a:rPr lang="en-GB" altLang="en-US" sz="2000" i="1">
                <a:latin typeface="Constantia" panose="02030602050306030303" pitchFamily="18" charset="0"/>
              </a:rPr>
            </a:br>
            <a:r>
              <a:rPr lang="en-GB" altLang="en-US" sz="2000" i="1">
                <a:latin typeface="Constantia" panose="02030602050306030303" pitchFamily="18" charset="0"/>
              </a:rPr>
              <a:t>   - </a:t>
            </a:r>
            <a:r>
              <a:rPr lang="en-US" sz="2000" i="1">
                <a:latin typeface="Constantia" panose="02030602050306030303" pitchFamily="18" charset="0"/>
              </a:rPr>
              <a:t>lobulus paracentralis </a:t>
            </a:r>
            <a:r>
              <a:rPr lang="sr-Cyrl-RS" altLang="en-US" sz="2000" i="1">
                <a:latin typeface="Constantia" panose="02030602050306030303" pitchFamily="18" charset="0"/>
              </a:rPr>
              <a:t>(предње 2/3)</a:t>
            </a:r>
            <a:r>
              <a:rPr lang="en-GB" altLang="en-US" sz="2000" i="1">
                <a:latin typeface="Constantia" panose="02030602050306030303" pitchFamily="18" charset="0"/>
              </a:rPr>
              <a:t/>
            </a:r>
            <a:br>
              <a:rPr lang="en-GB" altLang="en-US" sz="2000" i="1">
                <a:latin typeface="Constantia" panose="02030602050306030303" pitchFamily="18" charset="0"/>
              </a:rPr>
            </a:br>
            <a:r>
              <a:rPr lang="en-GB" altLang="en-US" sz="2000" i="1">
                <a:latin typeface="Constantia" panose="02030602050306030303" pitchFamily="18" charset="0"/>
              </a:rPr>
              <a:t>   - gyrus cinguli</a:t>
            </a:r>
            <a:r>
              <a:rPr lang="sr-Cyrl-RS" altLang="en-US" sz="2000" i="1">
                <a:latin typeface="Constantia" panose="02030602050306030303" pitchFamily="18" charset="0"/>
              </a:rPr>
              <a:t> (предњи део)</a:t>
            </a:r>
            <a:r>
              <a:rPr lang="en-GB" altLang="en-US" sz="2000" i="1">
                <a:latin typeface="Constantia" panose="02030602050306030303" pitchFamily="18" charset="0"/>
              </a:rPr>
              <a:t/>
            </a:r>
            <a:br>
              <a:rPr lang="en-GB" altLang="en-US" sz="2000" i="1">
                <a:latin typeface="Constantia" panose="02030602050306030303" pitchFamily="18" charset="0"/>
              </a:rPr>
            </a:br>
            <a:r>
              <a:rPr lang="en-GB" altLang="en-US" sz="2000" i="1">
                <a:latin typeface="Constantia" panose="02030602050306030303" pitchFamily="18" charset="0"/>
              </a:rPr>
              <a:t>   - gyrus paraterminalis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i="1">
                <a:latin typeface="Constantia" panose="02030602050306030303" pitchFamily="18" charset="0"/>
              </a:rPr>
              <a:t>	   - gyrus subcallosus</a:t>
            </a:r>
            <a:endParaRPr lang="en-US" altLang="en-US" sz="2000" i="1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000" b="1">
                <a:latin typeface="Constantia" panose="02030602050306030303" pitchFamily="18" charset="0"/>
              </a:rPr>
              <a:t>2. </a:t>
            </a:r>
            <a:r>
              <a:rPr lang="sr-Cyrl-CS" altLang="en-US" sz="2000" b="1">
                <a:latin typeface="Constantia" panose="02030602050306030303" pitchFamily="18" charset="0"/>
              </a:rPr>
              <a:t>Темени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режањ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en-US" altLang="en-US" sz="2000" i="1">
                <a:latin typeface="Constantia" panose="02030602050306030303" pitchFamily="18" charset="0"/>
              </a:rPr>
              <a:t>(lobus parietalis)</a:t>
            </a:r>
            <a:r>
              <a:rPr lang="en-GB" altLang="en-US" sz="2000" i="1">
                <a:latin typeface="Constantia" panose="02030602050306030303" pitchFamily="18" charset="0"/>
              </a:rPr>
              <a:t>:</a:t>
            </a:r>
            <a:br>
              <a:rPr lang="en-GB" altLang="en-US" sz="2000" i="1">
                <a:latin typeface="Constantia" panose="02030602050306030303" pitchFamily="18" charset="0"/>
              </a:rPr>
            </a:br>
            <a:r>
              <a:rPr lang="en-GB" altLang="en-US" sz="2000" i="1">
                <a:latin typeface="Constantia" panose="02030602050306030303" pitchFamily="18" charset="0"/>
              </a:rPr>
              <a:t>   - </a:t>
            </a:r>
            <a:r>
              <a:rPr lang="en-US" sz="2000" i="1">
                <a:latin typeface="Constantia" panose="02030602050306030303" pitchFamily="18" charset="0"/>
              </a:rPr>
              <a:t>lobulus paracentralis </a:t>
            </a:r>
            <a:r>
              <a:rPr lang="en-GB" altLang="en-US" sz="2000" i="1">
                <a:latin typeface="Constantia" panose="02030602050306030303" pitchFamily="18" charset="0"/>
              </a:rPr>
              <a:t>(</a:t>
            </a:r>
            <a:r>
              <a:rPr lang="sr-Cyrl-RS" altLang="en-US" sz="2000" i="1">
                <a:latin typeface="Constantia" panose="02030602050306030303" pitchFamily="18" charset="0"/>
              </a:rPr>
              <a:t>задња </a:t>
            </a:r>
            <a:r>
              <a:rPr lang="en-GB" altLang="en-US" sz="2000" i="1">
                <a:latin typeface="Constantia" panose="02030602050306030303" pitchFamily="18" charset="0"/>
              </a:rPr>
              <a:t>1</a:t>
            </a:r>
            <a:r>
              <a:rPr lang="sr-Cyrl-RS" altLang="en-US" sz="2000" i="1">
                <a:latin typeface="Constantia" panose="02030602050306030303" pitchFamily="18" charset="0"/>
              </a:rPr>
              <a:t>/3)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i="1">
                <a:latin typeface="Constantia" panose="02030602050306030303" pitchFamily="18" charset="0"/>
              </a:rPr>
              <a:t>	   - precuneus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000" b="1">
                <a:latin typeface="Constantia" panose="02030602050306030303" pitchFamily="18" charset="0"/>
              </a:rPr>
              <a:t>3. </a:t>
            </a:r>
            <a:r>
              <a:rPr lang="sr-Cyrl-CS" altLang="en-US" sz="2000" b="1">
                <a:latin typeface="Constantia" panose="02030602050306030303" pitchFamily="18" charset="0"/>
              </a:rPr>
              <a:t>Потиљачни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режањ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en-US" altLang="en-US" sz="2000" i="1">
                <a:latin typeface="Constantia" panose="02030602050306030303" pitchFamily="18" charset="0"/>
              </a:rPr>
              <a:t>(lobus occipitalis)</a:t>
            </a:r>
            <a:r>
              <a:rPr lang="en-GB" altLang="en-US" sz="2000" i="1">
                <a:latin typeface="Constantia" panose="02030602050306030303" pitchFamily="18" charset="0"/>
              </a:rPr>
              <a:t>:</a:t>
            </a:r>
            <a:br>
              <a:rPr lang="en-GB" altLang="en-US" sz="2000" i="1">
                <a:latin typeface="Constantia" panose="02030602050306030303" pitchFamily="18" charset="0"/>
              </a:rPr>
            </a:br>
            <a:r>
              <a:rPr lang="en-GB" altLang="en-US" sz="2000" i="1">
                <a:latin typeface="Constantia" panose="02030602050306030303" pitchFamily="18" charset="0"/>
              </a:rPr>
              <a:t>   </a:t>
            </a:r>
            <a:r>
              <a:rPr lang="en-US" sz="2000" i="1">
                <a:latin typeface="Constantia" panose="02030602050306030303" pitchFamily="18" charset="0"/>
              </a:rPr>
              <a:t>- cuneus</a:t>
            </a:r>
            <a:endParaRPr lang="en-GB" altLang="en-US" sz="2000" i="1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i="1">
                <a:latin typeface="Constantia" panose="02030602050306030303" pitchFamily="18" charset="0"/>
              </a:rPr>
              <a:t>	   </a:t>
            </a:r>
            <a:r>
              <a:rPr lang="en-GB" altLang="en-US" sz="2000" i="1">
                <a:latin typeface="Constantia" panose="02030602050306030303" pitchFamily="18" charset="0"/>
              </a:rPr>
              <a:t>- gyr</a:t>
            </a:r>
            <a:r>
              <a:rPr lang="en-US" sz="2000" i="1">
                <a:latin typeface="Constantia" panose="02030602050306030303" pitchFamily="18" charset="0"/>
              </a:rPr>
              <a:t>us lingualis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i="1">
                <a:latin typeface="Constantia" panose="02030602050306030303" pitchFamily="18" charset="0"/>
              </a:rPr>
              <a:t>	   - isthmus gyri cinguli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i="1">
                <a:latin typeface="Constantia" panose="02030602050306030303" pitchFamily="18" charset="0"/>
              </a:rPr>
              <a:t>	   - gyrus fasciolaris</a:t>
            </a:r>
            <a:endParaRPr lang="en-US" altLang="en-US" sz="2000" i="1">
              <a:latin typeface="Constantia" panose="02030602050306030303" pitchFamily="18" charset="0"/>
            </a:endParaRPr>
          </a:p>
        </p:txBody>
      </p:sp>
      <p:sp>
        <p:nvSpPr>
          <p:cNvPr id="65540" name="Text Box 5"/>
          <p:cNvSpPr txBox="1">
            <a:spLocks noChangeArrowheads="1"/>
          </p:cNvSpPr>
          <p:nvPr/>
        </p:nvSpPr>
        <p:spPr bwMode="auto">
          <a:xfrm>
            <a:off x="5605463" y="5445125"/>
            <a:ext cx="2981325" cy="130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* жлебови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</a:t>
            </a:r>
            <a:r>
              <a:rPr lang="en-GB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sulcus cinguli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sulcus parietooccipitalis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sulcus calcarinus</a:t>
            </a:r>
            <a:endParaRPr lang="sr-Cyrl-RS" altLang="en-US" sz="200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</p:txBody>
      </p:sp>
      <p:pic>
        <p:nvPicPr>
          <p:cNvPr id="6554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6" t="-150" r="38107" b="39708"/>
          <a:stretch>
            <a:fillRect/>
          </a:stretch>
        </p:blipFill>
        <p:spPr bwMode="auto">
          <a:xfrm>
            <a:off x="4643438" y="188913"/>
            <a:ext cx="4419600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r>
              <a:rPr lang="sr-Cyrl-CS" altLang="en-US" smtClean="0">
                <a:latin typeface="Constantia" panose="02030602050306030303" pitchFamily="18" charset="0"/>
              </a:rPr>
              <a:t>Сива маса великог мозга</a:t>
            </a:r>
            <a:endParaRPr lang="en-US" altLang="en-US" smtClean="0">
              <a:latin typeface="Constantia" panose="02030602050306030303" pitchFamily="18" charset="0"/>
            </a:endParaRPr>
          </a:p>
        </p:txBody>
      </p:sp>
      <p:sp>
        <p:nvSpPr>
          <p:cNvPr id="67587" name="Content Placeholder 2"/>
          <p:cNvSpPr>
            <a:spLocks noGrp="1"/>
          </p:cNvSpPr>
          <p:nvPr>
            <p:ph idx="4294967295"/>
          </p:nvPr>
        </p:nvSpPr>
        <p:spPr>
          <a:xfrm>
            <a:off x="107950" y="1412875"/>
            <a:ext cx="9001125" cy="48148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CS" altLang="en-US" sz="2400" smtClean="0">
                <a:latin typeface="Constantia" panose="02030602050306030303" pitchFamily="18" charset="0"/>
              </a:rPr>
              <a:t>Сива маса великог мозга образује: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2400" smtClean="0">
                <a:latin typeface="Constantia" panose="02030602050306030303" pitchFamily="18" charset="0"/>
              </a:rPr>
              <a:t/>
            </a:r>
            <a:br>
              <a:rPr lang="sr-Cyrl-CS" altLang="en-US" sz="2400" smtClean="0">
                <a:latin typeface="Constantia" panose="02030602050306030303" pitchFamily="18" charset="0"/>
              </a:rPr>
            </a:br>
            <a:r>
              <a:rPr lang="sr-Cyrl-CS" altLang="en-US" sz="2400" smtClean="0">
                <a:latin typeface="Constantia" panose="02030602050306030303" pitchFamily="18" charset="0"/>
              </a:rPr>
              <a:t>1) Кору хемисфере (</a:t>
            </a:r>
            <a:r>
              <a:rPr lang="en-US" altLang="en-US" sz="2400" smtClean="0">
                <a:latin typeface="Constantia" panose="02030602050306030303" pitchFamily="18" charset="0"/>
              </a:rPr>
              <a:t>cortex cerebri)</a:t>
            </a:r>
            <a:r>
              <a:rPr lang="sr-Cyrl-CS" altLang="en-US" sz="2400" smtClean="0">
                <a:latin typeface="Constantia" panose="02030602050306030303" pitchFamily="18" charset="0"/>
              </a:rPr>
              <a:t/>
            </a:r>
            <a:br>
              <a:rPr lang="sr-Cyrl-CS" altLang="en-US" sz="2400" smtClean="0">
                <a:latin typeface="Constantia" panose="02030602050306030303" pitchFamily="18" charset="0"/>
              </a:rPr>
            </a:br>
            <a:r>
              <a:rPr lang="en-GB" altLang="en-US" sz="2400" smtClean="0">
                <a:latin typeface="Constantia" panose="02030602050306030303" pitchFamily="18" charset="0"/>
              </a:rPr>
              <a:t>	- </a:t>
            </a:r>
            <a:r>
              <a:rPr lang="sr-Cyrl-RS" altLang="en-US" sz="2400" smtClean="0">
                <a:latin typeface="Constantia" panose="02030602050306030303" pitchFamily="18" charset="0"/>
              </a:rPr>
              <a:t>чине је вијуге, између којих су жлебови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smtClean="0">
                <a:latin typeface="Constantia" panose="02030602050306030303" pitchFamily="18" charset="0"/>
              </a:rPr>
              <a:t/>
            </a:r>
            <a:br>
              <a:rPr lang="en-US" altLang="en-US" sz="2400" smtClean="0">
                <a:latin typeface="Constantia" panose="02030602050306030303" pitchFamily="18" charset="0"/>
              </a:rPr>
            </a:br>
            <a:r>
              <a:rPr lang="en-US" altLang="en-US" sz="2400" smtClean="0">
                <a:latin typeface="Constantia" panose="02030602050306030303" pitchFamily="18" charset="0"/>
              </a:rPr>
              <a:t>2) </a:t>
            </a:r>
            <a:r>
              <a:rPr lang="sr-Cyrl-CS" altLang="en-US" sz="2400" smtClean="0">
                <a:latin typeface="Constantia" panose="02030602050306030303" pitchFamily="18" charset="0"/>
              </a:rPr>
              <a:t>Супкортикалне сиве масе</a:t>
            </a:r>
            <a:br>
              <a:rPr lang="sr-Cyrl-CS" altLang="en-US" sz="2400" smtClean="0">
                <a:latin typeface="Constantia" panose="02030602050306030303" pitchFamily="18" charset="0"/>
              </a:rPr>
            </a:br>
            <a:r>
              <a:rPr lang="sr-Cyrl-RS" altLang="en-US" sz="2000" smtClean="0">
                <a:latin typeface="Constantia" panose="02030602050306030303" pitchFamily="18" charset="0"/>
              </a:rPr>
              <a:t>  </a:t>
            </a:r>
            <a:endParaRPr lang="en-US" altLang="en-US" sz="2000" smtClean="0">
              <a:latin typeface="Constantia" panose="02030602050306030303" pitchFamily="18" charset="0"/>
            </a:endParaRPr>
          </a:p>
        </p:txBody>
      </p:sp>
      <p:pic>
        <p:nvPicPr>
          <p:cNvPr id="675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2189" r="12109" b="27812"/>
          <a:stretch>
            <a:fillRect/>
          </a:stretch>
        </p:blipFill>
        <p:spPr bwMode="auto">
          <a:xfrm>
            <a:off x="4716463" y="3789363"/>
            <a:ext cx="4370387" cy="274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00250" y="66675"/>
            <a:ext cx="5357813" cy="511175"/>
          </a:xfrm>
          <a:noFill/>
        </p:spPr>
        <p:txBody>
          <a:bodyPr anchor="t"/>
          <a:lstStyle/>
          <a:p>
            <a:pPr eaLnBrk="1" hangingPunct="1"/>
            <a:r>
              <a:rPr lang="sr-Cyrl-CS" altLang="en-US" sz="4400" smtClean="0">
                <a:latin typeface="Constantia" panose="02030602050306030303" pitchFamily="18" charset="0"/>
              </a:rPr>
              <a:t>Мождане</a:t>
            </a:r>
            <a:r>
              <a:rPr lang="en-US" altLang="en-US" sz="4400" smtClean="0">
                <a:latin typeface="Constantia" panose="02030602050306030303" pitchFamily="18" charset="0"/>
              </a:rPr>
              <a:t> </a:t>
            </a:r>
            <a:r>
              <a:rPr lang="sr-Cyrl-CS" altLang="en-US" sz="4400" smtClean="0">
                <a:latin typeface="Constantia" panose="02030602050306030303" pitchFamily="18" charset="0"/>
              </a:rPr>
              <a:t>коморе</a:t>
            </a:r>
            <a:endParaRPr lang="en-US" sz="4400" smtClean="0">
              <a:latin typeface="Constantia" panose="02030602050306030303" pitchFamily="18" charset="0"/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588" y="852488"/>
            <a:ext cx="9142412" cy="309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sr-Cyrl-C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Бочне коморе </a:t>
            </a:r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sr-Cyrl-C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унутар</a:t>
            </a:r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telencephalon-a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sr-Cyrl-C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Трећа мождана комора </a:t>
            </a:r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sr-Cyrl-C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унутар</a:t>
            </a:r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diencephalon-a</a:t>
            </a:r>
            <a:endParaRPr lang="en-US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sr-Cyrl-C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Четврта мождана комора</a:t>
            </a:r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– </a:t>
            </a:r>
            <a:r>
              <a:rPr lang="sr-Cyrl-C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између</a:t>
            </a:r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truncus cerebri </a:t>
            </a:r>
            <a:r>
              <a:rPr lang="sr-Cyrl-C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и</a:t>
            </a:r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cerebelluma</a:t>
            </a: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sr-Cyrl-RS" altLang="en-US" sz="2000">
                <a:solidFill>
                  <a:srgbClr val="000000"/>
                </a:solidFill>
                <a:latin typeface="Times New Roman" panose="02020603050405020304" pitchFamily="18" charset="0"/>
              </a:rPr>
              <a:t>* Кроз </a:t>
            </a:r>
            <a:r>
              <a:rPr lang="en-GB" altLang="en-US" sz="2000">
                <a:solidFill>
                  <a:srgbClr val="000000"/>
                </a:solidFill>
                <a:latin typeface="Times New Roman" panose="02020603050405020304" pitchFamily="18" charset="0"/>
              </a:rPr>
              <a:t>mesencephalon </a:t>
            </a:r>
            <a:r>
              <a:rPr lang="sr-Cyrl-RS" altLang="en-US" sz="2000">
                <a:solidFill>
                  <a:srgbClr val="000000"/>
                </a:solidFill>
                <a:latin typeface="Times New Roman" panose="02020603050405020304" pitchFamily="18" charset="0"/>
              </a:rPr>
              <a:t>пролази </a:t>
            </a:r>
            <a:r>
              <a:rPr lang="en-GB" altLang="en-US" sz="2000">
                <a:solidFill>
                  <a:srgbClr val="000000"/>
                </a:solidFill>
                <a:latin typeface="Times New Roman" panose="02020603050405020304" pitchFamily="18" charset="0"/>
              </a:rPr>
              <a:t>aqueductus cerebri, </a:t>
            </a:r>
            <a:r>
              <a:rPr lang="sr-Cyrl-RS" altLang="en-US" sz="2000">
                <a:solidFill>
                  <a:srgbClr val="000000"/>
                </a:solidFill>
                <a:latin typeface="Times New Roman" panose="02020603050405020304" pitchFamily="18" charset="0"/>
              </a:rPr>
              <a:t>који повезује </a:t>
            </a: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sr-Cyrl-RS" altLang="en-US" sz="2000">
                <a:solidFill>
                  <a:srgbClr val="000000"/>
                </a:solidFill>
                <a:latin typeface="Times New Roman" panose="02020603050405020304" pitchFamily="18" charset="0"/>
              </a:rPr>
              <a:t>   3. и 4. мождану комору, док су бочне коморе и 3. комора повезане отворима</a:t>
            </a: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sr-Cyrl-RS" altLang="en-US" sz="2000">
                <a:solidFill>
                  <a:srgbClr val="000000"/>
                </a:solidFill>
                <a:latin typeface="Times New Roman" panose="02020603050405020304" pitchFamily="18" charset="0"/>
              </a:rPr>
              <a:t>* Коморни систем испуњава цереброспинална течност (</a:t>
            </a:r>
            <a:r>
              <a:rPr lang="en-GB" altLang="en-US" sz="2000">
                <a:solidFill>
                  <a:srgbClr val="000000"/>
                </a:solidFill>
                <a:latin typeface="Times New Roman" panose="02020603050405020304" pitchFamily="18" charset="0"/>
              </a:rPr>
              <a:t>liquor cerebrospinalis)</a:t>
            </a: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en-GB" altLang="en-US" sz="2000">
                <a:solidFill>
                  <a:srgbClr val="000000"/>
                </a:solidFill>
                <a:latin typeface="Times New Roman" panose="02020603050405020304" pitchFamily="18" charset="0"/>
              </a:rPr>
              <a:t>* </a:t>
            </a:r>
            <a:r>
              <a:rPr lang="sr-Cyrl-RS" altLang="en-US" sz="2000">
                <a:solidFill>
                  <a:srgbClr val="000000"/>
                </a:solidFill>
                <a:latin typeface="Times New Roman" panose="02020603050405020304" pitchFamily="18" charset="0"/>
              </a:rPr>
              <a:t>Ликвор из 4. мождане коморе одлази у субарахноидални простор</a:t>
            </a:r>
            <a:endParaRPr lang="en-US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7" t="9473" r="37979" b="41930"/>
          <a:stretch>
            <a:fillRect/>
          </a:stretch>
        </p:blipFill>
        <p:spPr bwMode="auto">
          <a:xfrm>
            <a:off x="2628900" y="4005263"/>
            <a:ext cx="4181475" cy="284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 idx="4294967295"/>
          </p:nvPr>
        </p:nvSpPr>
        <p:spPr>
          <a:xfrm>
            <a:off x="395288" y="333375"/>
            <a:ext cx="8229600" cy="1143000"/>
          </a:xfrm>
        </p:spPr>
        <p:txBody>
          <a:bodyPr/>
          <a:lstStyle/>
          <a:p>
            <a:r>
              <a:rPr lang="sr-Cyrl-CS" altLang="en-US" smtClean="0">
                <a:latin typeface="Constantia" panose="02030602050306030303" pitchFamily="18" charset="0"/>
              </a:rPr>
              <a:t>Кор</a:t>
            </a:r>
            <a:r>
              <a:rPr lang="en-US" altLang="en-US" smtClean="0">
                <a:latin typeface="Constantia" panose="02030602050306030303" pitchFamily="18" charset="0"/>
              </a:rPr>
              <a:t>a</a:t>
            </a:r>
            <a:r>
              <a:rPr lang="sr-Cyrl-CS" altLang="en-US" smtClean="0">
                <a:latin typeface="Constantia" panose="02030602050306030303" pitchFamily="18" charset="0"/>
              </a:rPr>
              <a:t> хемисфере (</a:t>
            </a:r>
            <a:r>
              <a:rPr lang="en-US" altLang="en-US" smtClean="0">
                <a:latin typeface="Constantia" panose="02030602050306030303" pitchFamily="18" charset="0"/>
              </a:rPr>
              <a:t>cortex cerebri)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4294967295"/>
          </p:nvPr>
        </p:nvSpPr>
        <p:spPr>
          <a:xfrm>
            <a:off x="395288" y="1701800"/>
            <a:ext cx="8229600" cy="45243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mtClean="0">
                <a:latin typeface="Constantia" panose="02030602050306030303" pitchFamily="18" charset="0"/>
              </a:rPr>
              <a:t>•</a:t>
            </a:r>
            <a:r>
              <a:rPr lang="sr-Cyrl-RS" altLang="en-US" sz="2400" smtClean="0">
                <a:latin typeface="Constantia" panose="02030602050306030303" pitchFamily="18" charset="0"/>
              </a:rPr>
              <a:t>Дели се на функционалан поља</a:t>
            </a:r>
            <a:r>
              <a:rPr lang="sr-Cyrl-CS" altLang="en-US" sz="240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CS" altLang="en-US" sz="2400" smtClean="0">
                <a:latin typeface="Constantia" panose="02030602050306030303" pitchFamily="18" charset="0"/>
              </a:rPr>
              <a:t>  </a:t>
            </a:r>
            <a:r>
              <a:rPr lang="sr-Cyrl-RS" altLang="en-US" sz="2400" smtClean="0">
                <a:latin typeface="Constantia" panose="02030602050306030303" pitchFamily="18" charset="0"/>
              </a:rPr>
              <a:t>1</a:t>
            </a:r>
            <a:r>
              <a:rPr lang="sr-Cyrl-CS" altLang="en-US" sz="2400" smtClean="0">
                <a:latin typeface="Constantia" panose="02030602050306030303" pitchFamily="18" charset="0"/>
              </a:rPr>
              <a:t>) Примарн</a:t>
            </a:r>
            <a:r>
              <a:rPr lang="en-GB" altLang="en-US" sz="2400" smtClean="0">
                <a:latin typeface="Constantia" panose="02030602050306030303" pitchFamily="18" charset="0"/>
              </a:rPr>
              <a:t>a</a:t>
            </a:r>
            <a:r>
              <a:rPr lang="sr-Cyrl-CS" altLang="en-US" sz="2400" smtClean="0">
                <a:latin typeface="Constantia" panose="02030602050306030303" pitchFamily="18" charset="0"/>
              </a:rPr>
              <a:t> </a:t>
            </a:r>
            <a:r>
              <a:rPr lang="sr-Cyrl-RS" altLang="en-US" sz="2400" smtClean="0">
                <a:latin typeface="Constantia" panose="02030602050306030303" pitchFamily="18" charset="0"/>
              </a:rPr>
              <a:t>поља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sr-Cyrl-RS" altLang="en-US" sz="240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CS" altLang="en-US" sz="2400" smtClean="0">
                <a:latin typeface="Constantia" panose="02030602050306030303" pitchFamily="18" charset="0"/>
              </a:rPr>
              <a:t>  </a:t>
            </a:r>
            <a:r>
              <a:rPr lang="sr-Cyrl-RS" altLang="en-US" sz="2400" smtClean="0">
                <a:latin typeface="Constantia" panose="02030602050306030303" pitchFamily="18" charset="0"/>
              </a:rPr>
              <a:t>2</a:t>
            </a:r>
            <a:r>
              <a:rPr lang="en-US" altLang="en-US" sz="2400" smtClean="0">
                <a:latin typeface="Constantia" panose="02030602050306030303" pitchFamily="18" charset="0"/>
              </a:rPr>
              <a:t>)</a:t>
            </a:r>
            <a:r>
              <a:rPr lang="sr-Cyrl-CS" altLang="en-US" sz="2400" smtClean="0">
                <a:latin typeface="Constantia" panose="02030602050306030303" pitchFamily="18" charset="0"/>
              </a:rPr>
              <a:t> </a:t>
            </a:r>
            <a:r>
              <a:rPr lang="sr-Cyrl-RS" altLang="en-US" sz="2400" smtClean="0">
                <a:latin typeface="Constantia" panose="02030602050306030303" pitchFamily="18" charset="0"/>
              </a:rPr>
              <a:t>Секундарна поља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RS" altLang="en-US" sz="2400" smtClean="0">
                <a:latin typeface="Constantia" panose="02030602050306030303" pitchFamily="18" charset="0"/>
              </a:rPr>
              <a:t>		- примају информације из примарних поља, као и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RS" altLang="en-US" sz="2400" smtClean="0">
                <a:latin typeface="Constantia" panose="02030602050306030303" pitchFamily="18" charset="0"/>
              </a:rPr>
              <a:t>		   из субкортикалних центара</a:t>
            </a:r>
            <a:endParaRPr lang="en-US" altLang="en-US" sz="240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Constantia" panose="02030602050306030303" pitchFamily="18" charset="0"/>
              </a:rPr>
              <a:t>  </a:t>
            </a:r>
            <a:r>
              <a:rPr lang="sr-Cyrl-RS" altLang="en-US" sz="2400" smtClean="0">
                <a:latin typeface="Constantia" panose="02030602050306030303" pitchFamily="18" charset="0"/>
              </a:rPr>
              <a:t>3</a:t>
            </a:r>
            <a:r>
              <a:rPr lang="en-US" altLang="en-US" sz="2400" smtClean="0">
                <a:latin typeface="Constantia" panose="02030602050306030303" pitchFamily="18" charset="0"/>
              </a:rPr>
              <a:t>)</a:t>
            </a:r>
            <a:r>
              <a:rPr lang="sr-Cyrl-CS" altLang="en-US" sz="2400" smtClean="0">
                <a:latin typeface="Constantia" panose="02030602050306030303" pitchFamily="18" charset="0"/>
              </a:rPr>
              <a:t> </a:t>
            </a:r>
            <a:r>
              <a:rPr lang="sr-Cyrl-RS" altLang="en-US" sz="2400" smtClean="0">
                <a:latin typeface="Constantia" panose="02030602050306030303" pitchFamily="18" charset="0"/>
              </a:rPr>
              <a:t>Асоцијативна поља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RS" altLang="en-US" sz="2400" smtClean="0">
                <a:latin typeface="Constantia" panose="02030602050306030303" pitchFamily="18" charset="0"/>
              </a:rPr>
              <a:t>		- тумачење, анализирање и усклађивање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RS" altLang="en-US" sz="2400" smtClean="0">
                <a:latin typeface="Constantia" panose="02030602050306030303" pitchFamily="18" charset="0"/>
              </a:rPr>
              <a:t>              различитих информација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sr-Cyrl-CS" altLang="en-US" smtClean="0">
                <a:latin typeface="Constantia" panose="02030602050306030303" pitchFamily="18" charset="0"/>
              </a:rPr>
              <a:t>Кор</a:t>
            </a:r>
            <a:r>
              <a:rPr lang="en-US" altLang="en-US" smtClean="0">
                <a:latin typeface="Constantia" panose="02030602050306030303" pitchFamily="18" charset="0"/>
              </a:rPr>
              <a:t>a</a:t>
            </a:r>
            <a:r>
              <a:rPr lang="sr-Cyrl-CS" altLang="en-US" smtClean="0">
                <a:latin typeface="Constantia" panose="02030602050306030303" pitchFamily="18" charset="0"/>
              </a:rPr>
              <a:t> хемисфере (</a:t>
            </a:r>
            <a:r>
              <a:rPr lang="en-US" altLang="en-US" smtClean="0">
                <a:latin typeface="Constantia" panose="02030602050306030303" pitchFamily="18" charset="0"/>
              </a:rPr>
              <a:t>cortex cerebri)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4294967295"/>
          </p:nvPr>
        </p:nvSpPr>
        <p:spPr>
          <a:xfrm>
            <a:off x="323850" y="908050"/>
            <a:ext cx="8229600" cy="45243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smtClean="0">
                <a:latin typeface="Constantia" panose="02030602050306030303" pitchFamily="18" charset="0"/>
              </a:rPr>
              <a:t>•</a:t>
            </a:r>
            <a:r>
              <a:rPr lang="sr-Cyrl-CS" altLang="en-US" sz="2000" smtClean="0">
                <a:latin typeface="Constantia" panose="02030602050306030303" pitchFamily="18" charset="0"/>
              </a:rPr>
              <a:t>Моторни центри: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  а) Примарно моторно поље</a:t>
            </a:r>
            <a:r>
              <a:rPr lang="en-US" altLang="en-US" sz="2000" smtClean="0">
                <a:latin typeface="Constantia" panose="02030602050306030303" pitchFamily="18" charset="0"/>
              </a:rPr>
              <a:t> (area 4)</a:t>
            </a:r>
            <a:r>
              <a:rPr lang="sr-Cyrl-CS" altLang="en-US" sz="200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		- </a:t>
            </a:r>
            <a:r>
              <a:rPr lang="en-US" altLang="en-US" sz="2000" smtClean="0">
                <a:latin typeface="Constantia" panose="02030602050306030303" pitchFamily="18" charset="0"/>
              </a:rPr>
              <a:t>gyrus precentralis</a:t>
            </a:r>
            <a:br>
              <a:rPr lang="en-US" altLang="en-US" sz="2000" smtClean="0">
                <a:latin typeface="Constantia" panose="02030602050306030303" pitchFamily="18" charset="0"/>
              </a:rPr>
            </a:br>
            <a:r>
              <a:rPr lang="en-US" altLang="en-US" sz="2000" smtClean="0">
                <a:latin typeface="Constantia" panose="02030602050306030303" pitchFamily="18" charset="0"/>
              </a:rPr>
              <a:t>	- </a:t>
            </a:r>
            <a:r>
              <a:rPr lang="sr-Cyrl-CS" altLang="en-US" sz="2000" smtClean="0">
                <a:latin typeface="Constantia" panose="02030602050306030303" pitchFamily="18" charset="0"/>
              </a:rPr>
              <a:t>предње две трећине</a:t>
            </a:r>
            <a:r>
              <a:rPr lang="en-US" altLang="en-US" sz="2000" smtClean="0">
                <a:latin typeface="Constantia" panose="02030602050306030303" pitchFamily="18" charset="0"/>
              </a:rPr>
              <a:t> lobulus paracentralis-a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  б</a:t>
            </a:r>
            <a:r>
              <a:rPr lang="en-US" altLang="en-US" sz="2000" smtClean="0">
                <a:latin typeface="Constantia" panose="02030602050306030303" pitchFamily="18" charset="0"/>
              </a:rPr>
              <a:t>)</a:t>
            </a:r>
            <a:r>
              <a:rPr lang="sr-Cyrl-CS" altLang="en-US" sz="2000" smtClean="0">
                <a:latin typeface="Constantia" panose="02030602050306030303" pitchFamily="18" charset="0"/>
              </a:rPr>
              <a:t> Моторно подручје за говор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		- </a:t>
            </a:r>
            <a:r>
              <a:rPr lang="en-US" altLang="en-US" sz="2000" smtClean="0">
                <a:latin typeface="Constantia" panose="02030602050306030303" pitchFamily="18" charset="0"/>
              </a:rPr>
              <a:t>gyrus frontalis inferior (Broca area)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smtClean="0">
                <a:latin typeface="Constantia" panose="02030602050306030303" pitchFamily="18" charset="0"/>
              </a:rPr>
              <a:t>  </a:t>
            </a:r>
            <a:r>
              <a:rPr lang="sr-Cyrl-CS" altLang="en-US" sz="2000" smtClean="0">
                <a:latin typeface="Constantia" panose="02030602050306030303" pitchFamily="18" charset="0"/>
              </a:rPr>
              <a:t>ц</a:t>
            </a:r>
            <a:r>
              <a:rPr lang="en-US" altLang="en-US" sz="2000" smtClean="0">
                <a:latin typeface="Constantia" panose="02030602050306030303" pitchFamily="18" charset="0"/>
              </a:rPr>
              <a:t>)</a:t>
            </a:r>
            <a:r>
              <a:rPr lang="sr-Cyrl-CS" altLang="en-US" sz="2000" smtClean="0">
                <a:latin typeface="Constantia" panose="02030602050306030303" pitchFamily="18" charset="0"/>
              </a:rPr>
              <a:t> Премоторно поље (</a:t>
            </a:r>
            <a:r>
              <a:rPr lang="en-US" altLang="en-US" sz="2000" smtClean="0">
                <a:latin typeface="Constantia" panose="02030602050306030303" pitchFamily="18" charset="0"/>
              </a:rPr>
              <a:t>area 6)</a:t>
            </a:r>
            <a:br>
              <a:rPr lang="en-US" altLang="en-US" sz="2000" smtClean="0">
                <a:latin typeface="Constantia" panose="02030602050306030303" pitchFamily="18" charset="0"/>
              </a:rPr>
            </a:br>
            <a:r>
              <a:rPr lang="en-US" altLang="en-US" sz="2000" smtClean="0">
                <a:latin typeface="Constantia" panose="02030602050306030303" pitchFamily="18" charset="0"/>
              </a:rPr>
              <a:t>	- </a:t>
            </a:r>
            <a:r>
              <a:rPr lang="sr-Cyrl-CS" altLang="en-US" sz="2000" smtClean="0">
                <a:latin typeface="Constantia" panose="02030602050306030303" pitchFamily="18" charset="0"/>
              </a:rPr>
              <a:t>испред </a:t>
            </a:r>
            <a:r>
              <a:rPr lang="en-US" altLang="en-US" sz="2000" smtClean="0">
                <a:latin typeface="Constantia" panose="02030602050306030303" pitchFamily="18" charset="0"/>
              </a:rPr>
              <a:t>lobulus paracentralis-a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smtClean="0">
                <a:latin typeface="Constantia" panose="02030602050306030303" pitchFamily="18" charset="0"/>
              </a:rPr>
              <a:t>  </a:t>
            </a:r>
            <a:r>
              <a:rPr lang="sr-Cyrl-CS" altLang="en-US" sz="2000" smtClean="0">
                <a:latin typeface="Constantia" panose="02030602050306030303" pitchFamily="18" charset="0"/>
              </a:rPr>
              <a:t>д</a:t>
            </a:r>
            <a:r>
              <a:rPr lang="en-US" altLang="en-US" sz="2000" smtClean="0">
                <a:latin typeface="Constantia" panose="02030602050306030303" pitchFamily="18" charset="0"/>
              </a:rPr>
              <a:t>)</a:t>
            </a:r>
            <a:r>
              <a:rPr lang="sr-Cyrl-CS" altLang="en-US" sz="2000" smtClean="0">
                <a:latin typeface="Constantia" panose="02030602050306030303" pitchFamily="18" charset="0"/>
              </a:rPr>
              <a:t> Фронтално очно поље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		- </a:t>
            </a:r>
            <a:r>
              <a:rPr lang="en-US" altLang="en-US" sz="2000" smtClean="0">
                <a:latin typeface="Constantia" panose="02030602050306030303" pitchFamily="18" charset="0"/>
              </a:rPr>
              <a:t>gyrus frontalis medius </a:t>
            </a:r>
            <a:r>
              <a:rPr lang="sr-Cyrl-CS" altLang="en-US" sz="2000" smtClean="0">
                <a:latin typeface="Constantia" panose="02030602050306030303" pitchFamily="18" charset="0"/>
              </a:rPr>
              <a:t>(задњи део) – део</a:t>
            </a:r>
            <a:r>
              <a:rPr lang="en-US" altLang="en-US" sz="2000" smtClean="0">
                <a:latin typeface="Constantia" panose="02030602050306030303" pitchFamily="18" charset="0"/>
              </a:rPr>
              <a:t> areae 8</a:t>
            </a:r>
          </a:p>
        </p:txBody>
      </p:sp>
      <p:pic>
        <p:nvPicPr>
          <p:cNvPr id="696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936" r="19727" b="6250"/>
          <a:stretch>
            <a:fillRect/>
          </a:stretch>
        </p:blipFill>
        <p:spPr bwMode="auto">
          <a:xfrm>
            <a:off x="827088" y="4240213"/>
            <a:ext cx="2806700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19687" r="20898" b="20313"/>
          <a:stretch>
            <a:fillRect/>
          </a:stretch>
        </p:blipFill>
        <p:spPr bwMode="auto">
          <a:xfrm>
            <a:off x="4700588" y="4192588"/>
            <a:ext cx="3873500" cy="266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sr-Cyrl-CS" altLang="en-US" smtClean="0">
                <a:latin typeface="Constantia" panose="02030602050306030303" pitchFamily="18" charset="0"/>
              </a:rPr>
              <a:t>Кор</a:t>
            </a:r>
            <a:r>
              <a:rPr lang="en-US" altLang="en-US" smtClean="0">
                <a:latin typeface="Constantia" panose="02030602050306030303" pitchFamily="18" charset="0"/>
              </a:rPr>
              <a:t>a</a:t>
            </a:r>
            <a:r>
              <a:rPr lang="sr-Cyrl-CS" altLang="en-US" smtClean="0">
                <a:latin typeface="Constantia" panose="02030602050306030303" pitchFamily="18" charset="0"/>
              </a:rPr>
              <a:t> хемисфере (</a:t>
            </a:r>
            <a:r>
              <a:rPr lang="en-US" altLang="en-US" smtClean="0">
                <a:latin typeface="Constantia" panose="02030602050306030303" pitchFamily="18" charset="0"/>
              </a:rPr>
              <a:t>cortex cerebri)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4294967295"/>
          </p:nvPr>
        </p:nvSpPr>
        <p:spPr>
          <a:xfrm>
            <a:off x="395288" y="1485900"/>
            <a:ext cx="8229600" cy="28543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>
                <a:latin typeface="Constantia" panose="02030602050306030303" pitchFamily="18" charset="0"/>
              </a:rPr>
              <a:t>•</a:t>
            </a:r>
            <a:r>
              <a:rPr lang="sr-Cyrl-CS" altLang="en-US" sz="2000" smtClean="0">
                <a:latin typeface="Constantia" panose="02030602050306030303" pitchFamily="18" charset="0"/>
              </a:rPr>
              <a:t> Сензитивни центри: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altLang="en-US" sz="20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  а) Примарно соматосензитивно поље</a:t>
            </a:r>
            <a:r>
              <a:rPr lang="en-US" altLang="en-US" sz="2000" smtClean="0">
                <a:latin typeface="Constantia" panose="02030602050306030303" pitchFamily="18" charset="0"/>
              </a:rPr>
              <a:t> (area </a:t>
            </a:r>
            <a:r>
              <a:rPr lang="sr-Cyrl-CS" altLang="en-US" sz="2000" smtClean="0">
                <a:latin typeface="Constantia" panose="02030602050306030303" pitchFamily="18" charset="0"/>
              </a:rPr>
              <a:t>3, 1 и 2</a:t>
            </a:r>
            <a:r>
              <a:rPr lang="en-US" altLang="en-US" sz="2000" smtClean="0">
                <a:latin typeface="Constantia" panose="02030602050306030303" pitchFamily="18" charset="0"/>
              </a:rPr>
              <a:t>)</a:t>
            </a:r>
            <a:r>
              <a:rPr lang="sr-Cyrl-CS" altLang="en-US" sz="200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		- </a:t>
            </a:r>
            <a:r>
              <a:rPr lang="en-US" altLang="en-US" sz="2000" smtClean="0">
                <a:latin typeface="Constantia" panose="02030602050306030303" pitchFamily="18" charset="0"/>
              </a:rPr>
              <a:t>gyrus postcentralis</a:t>
            </a:r>
            <a:br>
              <a:rPr lang="en-US" altLang="en-US" sz="2000" smtClean="0">
                <a:latin typeface="Constantia" panose="02030602050306030303" pitchFamily="18" charset="0"/>
              </a:rPr>
            </a:br>
            <a:r>
              <a:rPr lang="en-US" altLang="en-US" sz="2000" smtClean="0">
                <a:latin typeface="Constantia" panose="02030602050306030303" pitchFamily="18" charset="0"/>
              </a:rPr>
              <a:t>	- </a:t>
            </a:r>
            <a:r>
              <a:rPr lang="sr-Cyrl-CS" altLang="en-US" sz="2000" smtClean="0">
                <a:latin typeface="Constantia" panose="02030602050306030303" pitchFamily="18" charset="0"/>
              </a:rPr>
              <a:t>задња трећина</a:t>
            </a:r>
            <a:r>
              <a:rPr lang="en-US" altLang="en-US" sz="2000" smtClean="0">
                <a:latin typeface="Constantia" panose="02030602050306030303" pitchFamily="18" charset="0"/>
              </a:rPr>
              <a:t> lobulus paracentralis-a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  б</a:t>
            </a:r>
            <a:r>
              <a:rPr lang="en-US" altLang="en-US" sz="2000" smtClean="0">
                <a:latin typeface="Constantia" panose="02030602050306030303" pitchFamily="18" charset="0"/>
              </a:rPr>
              <a:t>)</a:t>
            </a:r>
            <a:r>
              <a:rPr lang="sr-Cyrl-CS" altLang="en-US" sz="2000" smtClean="0">
                <a:latin typeface="Constantia" panose="02030602050306030303" pitchFamily="18" charset="0"/>
              </a:rPr>
              <a:t> Секундарно соматосензитивно поље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		- паријетални режањ</a:t>
            </a:r>
            <a:endParaRPr lang="en-US" altLang="en-US" sz="2000" smtClean="0">
              <a:latin typeface="Constantia" panose="02030602050306030303" pitchFamily="18" charset="0"/>
            </a:endParaRPr>
          </a:p>
        </p:txBody>
      </p:sp>
      <p:pic>
        <p:nvPicPr>
          <p:cNvPr id="706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936" r="19727" b="6250"/>
          <a:stretch>
            <a:fillRect/>
          </a:stretch>
        </p:blipFill>
        <p:spPr bwMode="auto">
          <a:xfrm>
            <a:off x="827088" y="4240213"/>
            <a:ext cx="2806700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19687" r="20898" b="20313"/>
          <a:stretch>
            <a:fillRect/>
          </a:stretch>
        </p:blipFill>
        <p:spPr bwMode="auto">
          <a:xfrm>
            <a:off x="4700588" y="4192588"/>
            <a:ext cx="3873500" cy="266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19687" r="20898" b="20313"/>
          <a:stretch>
            <a:fillRect/>
          </a:stretch>
        </p:blipFill>
        <p:spPr bwMode="auto">
          <a:xfrm>
            <a:off x="4700588" y="4192588"/>
            <a:ext cx="3873500" cy="266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683" name="Title 1"/>
          <p:cNvSpPr>
            <a:spLocks noGrp="1"/>
          </p:cNvSpPr>
          <p:nvPr>
            <p:ph type="title" idx="4294967295"/>
          </p:nvPr>
        </p:nvSpPr>
        <p:spPr>
          <a:xfrm>
            <a:off x="468313" y="-4763"/>
            <a:ext cx="8229600" cy="1143001"/>
          </a:xfrm>
        </p:spPr>
        <p:txBody>
          <a:bodyPr/>
          <a:lstStyle/>
          <a:p>
            <a:r>
              <a:rPr lang="sr-Cyrl-CS" altLang="en-US" smtClean="0">
                <a:latin typeface="Constantia" panose="02030602050306030303" pitchFamily="18" charset="0"/>
              </a:rPr>
              <a:t>Кор</a:t>
            </a:r>
            <a:r>
              <a:rPr lang="en-US" altLang="en-US" smtClean="0">
                <a:latin typeface="Constantia" panose="02030602050306030303" pitchFamily="18" charset="0"/>
              </a:rPr>
              <a:t>a</a:t>
            </a:r>
            <a:r>
              <a:rPr lang="sr-Cyrl-CS" altLang="en-US" smtClean="0">
                <a:latin typeface="Constantia" panose="02030602050306030303" pitchFamily="18" charset="0"/>
              </a:rPr>
              <a:t> хемисфере (</a:t>
            </a:r>
            <a:r>
              <a:rPr lang="en-US" altLang="en-US" smtClean="0">
                <a:latin typeface="Constantia" panose="02030602050306030303" pitchFamily="18" charset="0"/>
              </a:rPr>
              <a:t>cortex cerebri)</a:t>
            </a:r>
          </a:p>
        </p:txBody>
      </p:sp>
      <p:sp>
        <p:nvSpPr>
          <p:cNvPr id="71684" name="Content Placeholder 2"/>
          <p:cNvSpPr>
            <a:spLocks noGrp="1"/>
          </p:cNvSpPr>
          <p:nvPr>
            <p:ph idx="4294967295"/>
          </p:nvPr>
        </p:nvSpPr>
        <p:spPr>
          <a:xfrm>
            <a:off x="409575" y="981075"/>
            <a:ext cx="82296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smtClean="0">
                <a:latin typeface="Constantia" panose="02030602050306030303" pitchFamily="18" charset="0"/>
              </a:rPr>
              <a:t>•</a:t>
            </a:r>
            <a:r>
              <a:rPr lang="sr-Cyrl-CS" altLang="en-US" sz="2000" smtClean="0">
                <a:latin typeface="Constantia" panose="02030602050306030303" pitchFamily="18" charset="0"/>
              </a:rPr>
              <a:t> Сензоријелни центри: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  а) Примарно видно поље </a:t>
            </a:r>
            <a:r>
              <a:rPr lang="en-US" altLang="en-US" sz="2000" smtClean="0">
                <a:latin typeface="Constantia" panose="02030602050306030303" pitchFamily="18" charset="0"/>
              </a:rPr>
              <a:t>(area </a:t>
            </a:r>
            <a:r>
              <a:rPr lang="sr-Cyrl-CS" altLang="en-US" sz="2000" smtClean="0">
                <a:latin typeface="Constantia" panose="02030602050306030303" pitchFamily="18" charset="0"/>
              </a:rPr>
              <a:t>17</a:t>
            </a:r>
            <a:r>
              <a:rPr lang="en-US" altLang="en-US" sz="2000" smtClean="0">
                <a:latin typeface="Constantia" panose="02030602050306030303" pitchFamily="18" charset="0"/>
              </a:rPr>
              <a:t>)</a:t>
            </a:r>
            <a:r>
              <a:rPr lang="sr-Cyrl-CS" altLang="en-US" sz="200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		- </a:t>
            </a:r>
            <a:r>
              <a:rPr lang="en-US" altLang="en-US" sz="2000" smtClean="0">
                <a:latin typeface="Constantia" panose="02030602050306030303" pitchFamily="18" charset="0"/>
              </a:rPr>
              <a:t>area striata (</a:t>
            </a:r>
            <a:r>
              <a:rPr lang="sr-Cyrl-CS" altLang="en-US" sz="2000" smtClean="0">
                <a:latin typeface="Constantia" panose="02030602050306030303" pitchFamily="18" charset="0"/>
              </a:rPr>
              <a:t>окципитални режањ – </a:t>
            </a:r>
            <a:r>
              <a:rPr lang="en-US" altLang="en-US" sz="2000" smtClean="0">
                <a:latin typeface="Constantia" panose="02030602050306030303" pitchFamily="18" charset="0"/>
              </a:rPr>
              <a:t>sulcus   				calacarinus, cuneus, gyrus lingualis</a:t>
            </a:r>
            <a:r>
              <a:rPr lang="sr-Cyrl-CS" altLang="en-US" sz="2000" smtClean="0">
                <a:latin typeface="Constantia" panose="02030602050306030303" pitchFamily="18" charset="0"/>
              </a:rPr>
              <a:t>)</a:t>
            </a:r>
            <a:endParaRPr lang="en-US" altLang="en-US" sz="20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  б</a:t>
            </a:r>
            <a:r>
              <a:rPr lang="en-US" altLang="en-US" sz="2000" smtClean="0">
                <a:latin typeface="Constantia" panose="02030602050306030303" pitchFamily="18" charset="0"/>
              </a:rPr>
              <a:t>)</a:t>
            </a:r>
            <a:r>
              <a:rPr lang="sr-Cyrl-CS" altLang="en-US" sz="2000" smtClean="0">
                <a:latin typeface="Constantia" panose="02030602050306030303" pitchFamily="18" charset="0"/>
              </a:rPr>
              <a:t> Секундарн</a:t>
            </a:r>
            <a:r>
              <a:rPr lang="en-US" altLang="en-US" sz="2000" smtClean="0">
                <a:latin typeface="Constantia" panose="02030602050306030303" pitchFamily="18" charset="0"/>
              </a:rPr>
              <a:t>a</a:t>
            </a:r>
            <a:r>
              <a:rPr lang="sr-Cyrl-CS" altLang="en-US" sz="2000" smtClean="0">
                <a:latin typeface="Constantia" panose="02030602050306030303" pitchFamily="18" charset="0"/>
              </a:rPr>
              <a:t> видна поља: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		- парастриатално подручје (</a:t>
            </a:r>
            <a:r>
              <a:rPr lang="en-US" altLang="en-US" sz="2000" smtClean="0">
                <a:latin typeface="Constantia" panose="02030602050306030303" pitchFamily="18" charset="0"/>
              </a:rPr>
              <a:t>area 18)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smtClean="0">
                <a:latin typeface="Constantia" panose="02030602050306030303" pitchFamily="18" charset="0"/>
              </a:rPr>
              <a:t>		- </a:t>
            </a:r>
            <a:r>
              <a:rPr lang="sr-Cyrl-CS" altLang="en-US" sz="2000" smtClean="0">
                <a:latin typeface="Constantia" panose="02030602050306030303" pitchFamily="18" charset="0"/>
              </a:rPr>
              <a:t>перистриатано подручје (</a:t>
            </a:r>
            <a:r>
              <a:rPr lang="en-US" altLang="en-US" sz="2000" smtClean="0">
                <a:latin typeface="Constantia" panose="02030602050306030303" pitchFamily="18" charset="0"/>
              </a:rPr>
              <a:t>area 1</a:t>
            </a:r>
            <a:r>
              <a:rPr lang="sr-Cyrl-CS" altLang="en-US" sz="2000" smtClean="0">
                <a:latin typeface="Constantia" panose="02030602050306030303" pitchFamily="18" charset="0"/>
              </a:rPr>
              <a:t>9)</a:t>
            </a:r>
            <a:endParaRPr lang="en-US" altLang="en-US" sz="20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smtClean="0">
                <a:latin typeface="Constantia" panose="02030602050306030303" pitchFamily="18" charset="0"/>
              </a:rPr>
              <a:t>  </a:t>
            </a:r>
            <a:r>
              <a:rPr lang="sr-Cyrl-CS" altLang="en-US" sz="2000" smtClean="0">
                <a:latin typeface="Constantia" panose="02030602050306030303" pitchFamily="18" charset="0"/>
              </a:rPr>
              <a:t>ц) Примарно акустичко поље </a:t>
            </a:r>
            <a:r>
              <a:rPr lang="en-US" altLang="en-US" sz="2000" smtClean="0">
                <a:latin typeface="Constantia" panose="02030602050306030303" pitchFamily="18" charset="0"/>
              </a:rPr>
              <a:t>(area </a:t>
            </a:r>
            <a:r>
              <a:rPr lang="sr-Cyrl-CS" altLang="en-US" sz="2000" smtClean="0">
                <a:latin typeface="Constantia" panose="02030602050306030303" pitchFamily="18" charset="0"/>
              </a:rPr>
              <a:t>41 и 42</a:t>
            </a:r>
            <a:r>
              <a:rPr lang="en-US" altLang="en-US" sz="2000" smtClean="0">
                <a:latin typeface="Constantia" panose="02030602050306030303" pitchFamily="18" charset="0"/>
              </a:rPr>
              <a:t>)</a:t>
            </a:r>
            <a:endParaRPr lang="sr-Cyrl-CS" altLang="en-US" sz="20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		- </a:t>
            </a:r>
            <a:r>
              <a:rPr lang="en-US" altLang="en-US" sz="2000" smtClean="0">
                <a:latin typeface="Constantia" panose="02030602050306030303" pitchFamily="18" charset="0"/>
              </a:rPr>
              <a:t>gyri temporales transversi  - Heschl-</a:t>
            </a:r>
            <a:r>
              <a:rPr lang="sr-Cyrl-CS" altLang="en-US" sz="2000" smtClean="0">
                <a:latin typeface="Constantia" panose="02030602050306030303" pitchFamily="18" charset="0"/>
              </a:rPr>
              <a:t>ове вијуге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smtClean="0">
                <a:latin typeface="Constantia" panose="02030602050306030303" pitchFamily="18" charset="0"/>
              </a:rPr>
              <a:t>  д) Секундарно акустичко поље (</a:t>
            </a:r>
            <a:r>
              <a:rPr lang="en-US" altLang="en-US" sz="2000" smtClean="0">
                <a:latin typeface="Constantia" panose="02030602050306030303" pitchFamily="18" charset="0"/>
              </a:rPr>
              <a:t>area 42 </a:t>
            </a:r>
            <a:r>
              <a:rPr lang="sr-Cyrl-CS" altLang="en-US" sz="2000" smtClean="0">
                <a:latin typeface="Constantia" panose="02030602050306030303" pitchFamily="18" charset="0"/>
              </a:rPr>
              <a:t>и 22)</a:t>
            </a:r>
            <a:endParaRPr lang="en-US" altLang="en-US" sz="2000" smtClean="0">
              <a:latin typeface="Constantia" panose="02030602050306030303" pitchFamily="18" charset="0"/>
            </a:endParaRPr>
          </a:p>
        </p:txBody>
      </p:sp>
      <p:pic>
        <p:nvPicPr>
          <p:cNvPr id="716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936" r="19727" b="6250"/>
          <a:stretch>
            <a:fillRect/>
          </a:stretch>
        </p:blipFill>
        <p:spPr bwMode="auto">
          <a:xfrm>
            <a:off x="827088" y="4240213"/>
            <a:ext cx="2806700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 idx="4294967295"/>
          </p:nvPr>
        </p:nvSpPr>
        <p:spPr>
          <a:xfrm>
            <a:off x="468313" y="-22225"/>
            <a:ext cx="8229600" cy="1139825"/>
          </a:xfrm>
        </p:spPr>
        <p:txBody>
          <a:bodyPr/>
          <a:lstStyle/>
          <a:p>
            <a:r>
              <a:rPr lang="sr-Cyrl-CS" altLang="en-US" smtClean="0">
                <a:latin typeface="Constantia" panose="02030602050306030303" pitchFamily="18" charset="0"/>
              </a:rPr>
              <a:t>Кор</a:t>
            </a:r>
            <a:r>
              <a:rPr lang="en-US" altLang="en-US" smtClean="0">
                <a:latin typeface="Constantia" panose="02030602050306030303" pitchFamily="18" charset="0"/>
              </a:rPr>
              <a:t>a</a:t>
            </a:r>
            <a:r>
              <a:rPr lang="sr-Cyrl-CS" altLang="en-US" smtClean="0">
                <a:latin typeface="Constantia" panose="02030602050306030303" pitchFamily="18" charset="0"/>
              </a:rPr>
              <a:t> хемисфере (</a:t>
            </a:r>
            <a:r>
              <a:rPr lang="en-US" altLang="en-US" smtClean="0">
                <a:latin typeface="Constantia" panose="02030602050306030303" pitchFamily="18" charset="0"/>
              </a:rPr>
              <a:t>cortex cerebri)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4294967295"/>
          </p:nvPr>
        </p:nvSpPr>
        <p:spPr>
          <a:xfrm>
            <a:off x="-33338" y="981075"/>
            <a:ext cx="9140826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mtClean="0">
                <a:latin typeface="Constantia" panose="02030602050306030303" pitchFamily="18" charset="0"/>
              </a:rPr>
              <a:t>•</a:t>
            </a:r>
            <a:r>
              <a:rPr lang="sr-Cyrl-CS" altLang="en-US" sz="2400" smtClean="0">
                <a:latin typeface="Constantia" panose="02030602050306030303" pitchFamily="18" charset="0"/>
              </a:rPr>
              <a:t> Асоцијативна поља:</a:t>
            </a:r>
          </a:p>
          <a:p>
            <a:pPr>
              <a:buFontTx/>
              <a:buNone/>
            </a:pPr>
            <a:r>
              <a:rPr lang="sr-Cyrl-CS" altLang="en-US" sz="2400" smtClean="0">
                <a:latin typeface="Constantia" panose="02030602050306030303" pitchFamily="18" charset="0"/>
              </a:rPr>
              <a:t>  а) Префронтални кортекс - предња, чеона (префронтална)</a:t>
            </a:r>
            <a:br>
              <a:rPr lang="sr-Cyrl-CS" altLang="en-US" sz="2400" smtClean="0">
                <a:latin typeface="Constantia" panose="02030602050306030303" pitchFamily="18" charset="0"/>
              </a:rPr>
            </a:br>
            <a:r>
              <a:rPr lang="sr-Cyrl-CS" altLang="en-US" sz="2400" smtClean="0">
                <a:latin typeface="Constantia" panose="02030602050306030303" pitchFamily="18" charset="0"/>
              </a:rPr>
              <a:t>  зона</a:t>
            </a:r>
            <a:endParaRPr lang="en-US" altLang="en-US" sz="2400" smtClean="0">
              <a:latin typeface="Constantia" panose="02030602050306030303" pitchFamily="18" charset="0"/>
            </a:endParaRPr>
          </a:p>
          <a:p>
            <a:pPr>
              <a:buFontTx/>
              <a:buNone/>
            </a:pPr>
            <a:r>
              <a:rPr lang="sr-Cyrl-CS" altLang="en-US" sz="2400" smtClean="0">
                <a:latin typeface="Constantia" panose="02030602050306030303" pitchFamily="18" charset="0"/>
              </a:rPr>
              <a:t>  б) Задња асоцијациона зона</a:t>
            </a:r>
            <a:endParaRPr lang="en-US" altLang="en-US" sz="2400" smtClean="0">
              <a:latin typeface="Constantia" panose="02030602050306030303" pitchFamily="18" charset="0"/>
            </a:endParaRPr>
          </a:p>
          <a:p>
            <a:pPr>
              <a:buFontTx/>
              <a:buNone/>
            </a:pPr>
            <a:r>
              <a:rPr lang="sr-Cyrl-CS" altLang="en-US" sz="2400" smtClean="0">
                <a:latin typeface="Constantia" panose="02030602050306030303" pitchFamily="18" charset="0"/>
              </a:rPr>
              <a:t>	 </a:t>
            </a:r>
            <a:r>
              <a:rPr lang="en-US" altLang="en-US" sz="2400" smtClean="0">
                <a:latin typeface="Constantia" panose="02030602050306030303" pitchFamily="18" charset="0"/>
              </a:rPr>
              <a:t>(</a:t>
            </a:r>
            <a:r>
              <a:rPr lang="sr-Cyrl-CS" altLang="en-US" sz="2400" smtClean="0">
                <a:latin typeface="Constantia" panose="02030602050306030303" pitchFamily="18" charset="0"/>
              </a:rPr>
              <a:t>паријето-темпороокципитална зона</a:t>
            </a:r>
            <a:r>
              <a:rPr lang="en-US" altLang="en-US" sz="2400" smtClean="0">
                <a:latin typeface="Constantia" panose="02030602050306030303" pitchFamily="18" charset="0"/>
              </a:rPr>
              <a:t>)</a:t>
            </a:r>
            <a:endParaRPr lang="sr-Cyrl-CS" altLang="en-US" sz="2400" smtClean="0"/>
          </a:p>
          <a:p>
            <a:pPr>
              <a:buFontTx/>
              <a:buNone/>
            </a:pPr>
            <a:r>
              <a:rPr lang="sr-Cyrl-CS" altLang="en-US" sz="2400" smtClean="0">
                <a:latin typeface="Constantia" panose="02030602050306030303" pitchFamily="18" charset="0"/>
              </a:rPr>
              <a:t> ц) Лимбичка зона</a:t>
            </a:r>
            <a:endParaRPr lang="en-US" altLang="en-US" sz="2400" smtClean="0">
              <a:latin typeface="Constantia" panose="02030602050306030303" pitchFamily="18" charset="0"/>
            </a:endParaRPr>
          </a:p>
        </p:txBody>
      </p:sp>
      <p:pic>
        <p:nvPicPr>
          <p:cNvPr id="727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936" r="19727" b="6250"/>
          <a:stretch>
            <a:fillRect/>
          </a:stretch>
        </p:blipFill>
        <p:spPr bwMode="auto">
          <a:xfrm>
            <a:off x="755650" y="3717925"/>
            <a:ext cx="3178175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27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19687" r="20898" b="20313"/>
          <a:stretch>
            <a:fillRect/>
          </a:stretch>
        </p:blipFill>
        <p:spPr bwMode="auto">
          <a:xfrm>
            <a:off x="4356100" y="3500438"/>
            <a:ext cx="465137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 idx="4294967295"/>
          </p:nvPr>
        </p:nvSpPr>
        <p:spPr>
          <a:xfrm>
            <a:off x="457200" y="57150"/>
            <a:ext cx="8229600" cy="563563"/>
          </a:xfrm>
        </p:spPr>
        <p:txBody>
          <a:bodyPr/>
          <a:lstStyle/>
          <a:p>
            <a:r>
              <a:rPr lang="sr-Cyrl-CS" altLang="en-US" smtClean="0">
                <a:latin typeface="Constantia" panose="02030602050306030303" pitchFamily="18" charset="0"/>
              </a:rPr>
              <a:t>Сива маса великог мозга</a:t>
            </a:r>
            <a:endParaRPr lang="en-US" altLang="en-US" smtClean="0">
              <a:latin typeface="Constantia" panose="02030602050306030303" pitchFamily="18" charset="0"/>
            </a:endParaRPr>
          </a:p>
        </p:txBody>
      </p:sp>
      <p:sp>
        <p:nvSpPr>
          <p:cNvPr id="73731" name="Content Placeholder 2"/>
          <p:cNvSpPr>
            <a:spLocks noGrp="1"/>
          </p:cNvSpPr>
          <p:nvPr>
            <p:ph idx="4294967295"/>
          </p:nvPr>
        </p:nvSpPr>
        <p:spPr>
          <a:xfrm>
            <a:off x="-14288" y="341313"/>
            <a:ext cx="9001126" cy="4814887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 sz="2000" dirty="0" smtClean="0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2)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Супкортикалне сиве масе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/>
            </a:r>
            <a:br>
              <a:rPr lang="sr-Cyrl-CS" altLang="en-US" sz="20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- </a:t>
            </a:r>
            <a:r>
              <a:rPr lang="en-US" altLang="en-US" sz="2000" dirty="0" smtClean="0">
                <a:latin typeface="Constantia" panose="02030602050306030303" pitchFamily="18" charset="0"/>
              </a:rPr>
              <a:t>corpus striatum</a:t>
            </a:r>
            <a:r>
              <a:rPr lang="en-GB" altLang="en-US" sz="2000" dirty="0" smtClean="0">
                <a:latin typeface="Constantia" panose="02030602050306030303" pitchFamily="18" charset="0"/>
              </a:rPr>
              <a:t> (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екстрапирамидални моторни систем)</a:t>
            </a:r>
            <a:r>
              <a:rPr lang="en-US" altLang="en-US" sz="2000" dirty="0" smtClean="0">
                <a:latin typeface="Constantia" panose="02030602050306030303" pitchFamily="18" charset="0"/>
              </a:rPr>
              <a:t/>
            </a:r>
            <a:br>
              <a:rPr lang="en-US" altLang="en-US" sz="2000" dirty="0" smtClean="0">
                <a:latin typeface="Constantia" panose="02030602050306030303" pitchFamily="18" charset="0"/>
              </a:rPr>
            </a:b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         -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nc</a:t>
            </a:r>
            <a:r>
              <a:rPr lang="en-GB" altLang="en-US" sz="2000" dirty="0" smtClean="0">
                <a:latin typeface="Constantia" panose="02030602050306030303" pitchFamily="18" charset="0"/>
              </a:rPr>
              <a:t>.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caudatus</a:t>
            </a:r>
            <a:r>
              <a:rPr lang="en-GB" altLang="en-US" sz="2000" dirty="0" smtClean="0">
                <a:latin typeface="Constantia" panose="02030602050306030303" pitchFamily="18" charset="0"/>
              </a:rPr>
              <a:t/>
            </a:r>
            <a:br>
              <a:rPr lang="en-GB" altLang="en-US" sz="2000" dirty="0" smtClean="0">
                <a:latin typeface="Constantia" panose="02030602050306030303" pitchFamily="18" charset="0"/>
              </a:rPr>
            </a:br>
            <a:r>
              <a:rPr lang="en-GB" altLang="en-US" sz="2000" dirty="0" smtClean="0">
                <a:latin typeface="Constantia" panose="02030602050306030303" pitchFamily="18" charset="0"/>
              </a:rPr>
              <a:t>	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   </a:t>
            </a:r>
            <a:r>
              <a:rPr lang="en-GB" altLang="en-US" sz="2000" dirty="0" smtClean="0">
                <a:latin typeface="Constantia" panose="02030602050306030303" pitchFamily="18" charset="0"/>
              </a:rPr>
              <a:t>-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nc</a:t>
            </a:r>
            <a:r>
              <a:rPr lang="en-GB" altLang="en-US" sz="2000" dirty="0" smtClean="0">
                <a:latin typeface="Constantia" panose="02030602050306030303" pitchFamily="18" charset="0"/>
              </a:rPr>
              <a:t>.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leniformis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: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globus</a:t>
            </a:r>
            <a:r>
              <a:rPr lang="en-GB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palidus</a:t>
            </a:r>
            <a:r>
              <a:rPr lang="en-GB" altLang="en-US" sz="20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и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putamen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2000" dirty="0" smtClean="0">
                <a:latin typeface="Constantia" panose="02030602050306030303" pitchFamily="18" charset="0"/>
              </a:rPr>
              <a:t> 	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	    </a:t>
            </a:r>
            <a:r>
              <a:rPr lang="en-GB" altLang="en-US" sz="2000" dirty="0" smtClean="0">
                <a:latin typeface="Constantia" panose="02030602050306030303" pitchFamily="18" charset="0"/>
              </a:rPr>
              <a:t>* 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у средишњем делу хемисфере</a:t>
            </a:r>
            <a:r>
              <a:rPr lang="en-US" altLang="en-US" sz="2000" dirty="0" smtClean="0">
                <a:latin typeface="Constantia" panose="02030602050306030303" pitchFamily="18" charset="0"/>
              </a:rPr>
              <a:t/>
            </a:r>
            <a:br>
              <a:rPr lang="en-US" altLang="en-US" sz="20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smtClean="0">
                <a:latin typeface="Constantia" panose="02030602050306030303" pitchFamily="18" charset="0"/>
              </a:rPr>
              <a:t>-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claustrum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(моторни и лимбички систем)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		    * споља од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putamen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а</a:t>
            </a:r>
            <a:r>
              <a:rPr lang="en-US" altLang="en-US" sz="2000" dirty="0" smtClean="0">
                <a:latin typeface="Constantia" panose="02030602050306030303" pitchFamily="18" charset="0"/>
              </a:rPr>
              <a:t/>
            </a:r>
            <a:br>
              <a:rPr lang="en-US" altLang="en-US" sz="20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smtClean="0">
                <a:latin typeface="Constantia" panose="02030602050306030303" pitchFamily="18" charset="0"/>
              </a:rPr>
              <a:t>- corpus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amygdaloideum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(лимбички систем,центар страха и емоција)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		     * у предње унутрашњем делу темпоралног режња</a:t>
            </a:r>
            <a:endParaRPr lang="en-US" altLang="en-US" sz="2000" dirty="0" smtClean="0">
              <a:latin typeface="Constantia" panose="02030602050306030303" pitchFamily="18" charset="0"/>
            </a:endParaRPr>
          </a:p>
        </p:txBody>
      </p:sp>
      <p:pic>
        <p:nvPicPr>
          <p:cNvPr id="737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2189" r="12109" b="27812"/>
          <a:stretch>
            <a:fillRect/>
          </a:stretch>
        </p:blipFill>
        <p:spPr bwMode="auto">
          <a:xfrm>
            <a:off x="2195513" y="3824288"/>
            <a:ext cx="4835525" cy="303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476250"/>
            <a:ext cx="8929688" cy="59055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altLang="en-US" b="1" smtClean="0">
              <a:latin typeface="Constantia" panose="02030602050306030303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RS" altLang="en-US" b="1" smtClean="0">
                <a:latin typeface="Constantia" panose="02030602050306030303" pitchFamily="18" charset="0"/>
              </a:rPr>
              <a:t>Лимбички систем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Cyrl-RS" altLang="en-US" sz="20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* Мождани систем одговоран за мотивацију, емотивно и социјално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  понашање, испољавање нагона и процесе памћења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* Чине га различити деови мозга, функционално повезани: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		- делови коре унутрашње и доње стране великог мозга,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		   где је најзначајнија структура</a:t>
            </a:r>
            <a:r>
              <a:rPr lang="en-GB" altLang="en-US" sz="2000" smtClean="0">
                <a:latin typeface="Constantia" panose="02030602050306030303" pitchFamily="18" charset="0"/>
              </a:rPr>
              <a:t> </a:t>
            </a:r>
            <a:r>
              <a:rPr lang="sr-Cyrl-RS" altLang="en-US" sz="2000" smtClean="0">
                <a:latin typeface="Constantia" panose="02030602050306030303" pitchFamily="18" charset="0"/>
              </a:rPr>
              <a:t>хипокампална формација</a:t>
            </a:r>
            <a:br>
              <a:rPr lang="sr-Cyrl-RS" altLang="en-US" sz="2000" smtClean="0">
                <a:latin typeface="Constantia" panose="02030602050306030303" pitchFamily="18" charset="0"/>
              </a:rPr>
            </a:br>
            <a:r>
              <a:rPr lang="sr-Cyrl-RS" altLang="en-US" sz="2000" smtClean="0">
                <a:latin typeface="Constantia" panose="02030602050306030303" pitchFamily="18" charset="0"/>
              </a:rPr>
              <a:t>            (</a:t>
            </a:r>
            <a:r>
              <a:rPr lang="en-GB" altLang="en-US" sz="2000" smtClean="0">
                <a:latin typeface="Constantia" panose="02030602050306030303" pitchFamily="18" charset="0"/>
              </a:rPr>
              <a:t>formatio hippocampi</a:t>
            </a:r>
            <a:r>
              <a:rPr lang="sr-Cyrl-RS" altLang="en-US" sz="200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		- </a:t>
            </a:r>
            <a:r>
              <a:rPr lang="en-GB" altLang="en-US" sz="2000" smtClean="0">
                <a:latin typeface="Constantia" panose="02030602050306030303" pitchFamily="18" charset="0"/>
              </a:rPr>
              <a:t>corpus amygdaloideum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smtClean="0">
                <a:latin typeface="Constantia" panose="02030602050306030303" pitchFamily="18" charset="0"/>
              </a:rPr>
              <a:t>		- </a:t>
            </a:r>
            <a:r>
              <a:rPr lang="sr-Cyrl-RS" altLang="en-US" sz="2000" smtClean="0">
                <a:latin typeface="Constantia" panose="02030602050306030303" pitchFamily="18" charset="0"/>
              </a:rPr>
              <a:t>једра таламуса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		- једра епиталамуса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		- једра хипоталамус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		- делови можданог стабла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* Сиве масе лимбичког система међусбно су повезане бројним путевима,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smtClean="0">
                <a:latin typeface="Constantia" panose="02030602050306030303" pitchFamily="18" charset="0"/>
              </a:rPr>
              <a:t> као што је </a:t>
            </a:r>
            <a:r>
              <a:rPr lang="en-GB" altLang="en-US" sz="2000" smtClean="0">
                <a:latin typeface="Constantia" panose="02030602050306030303" pitchFamily="18" charset="0"/>
              </a:rPr>
              <a:t>fornix, </a:t>
            </a:r>
            <a:r>
              <a:rPr lang="sr-Cyrl-RS" altLang="en-US" sz="2000" smtClean="0">
                <a:latin typeface="Constantia" panose="02030602050306030303" pitchFamily="18" charset="0"/>
              </a:rPr>
              <a:t>који повезује хипокампалну формацију и хипоталамус</a:t>
            </a:r>
            <a:endParaRPr lang="en-US" altLang="en-US" sz="200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5" t="17950" r="17891" b="8315"/>
          <a:stretch>
            <a:fillRect/>
          </a:stretch>
        </p:blipFill>
        <p:spPr bwMode="auto">
          <a:xfrm>
            <a:off x="1692275" y="1989138"/>
            <a:ext cx="6122988" cy="455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Rectangle 1"/>
          <p:cNvSpPr>
            <a:spLocks noChangeArrowheads="1"/>
          </p:cNvSpPr>
          <p:nvPr/>
        </p:nvSpPr>
        <p:spPr bwMode="auto">
          <a:xfrm>
            <a:off x="2268538" y="115888"/>
            <a:ext cx="6191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sz="2400" b="1">
                <a:latin typeface="Constantia" panose="02030602050306030303" pitchFamily="18" charset="0"/>
              </a:rPr>
              <a:t>Међухемисферичне спојниц</a:t>
            </a:r>
            <a:r>
              <a:rPr lang="en-GB" altLang="en-US" sz="2400" b="1">
                <a:latin typeface="Constantia" panose="02030602050306030303" pitchFamily="18" charset="0"/>
              </a:rPr>
              <a:t>e</a:t>
            </a:r>
            <a:endParaRPr lang="en-US" altLang="en-US" sz="2400" b="1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i="1">
                <a:latin typeface="Constantia" panose="02030602050306030303" pitchFamily="18" charset="0"/>
              </a:rPr>
              <a:t>   (commissurae cerebri)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6" r="49806" b="40294"/>
          <a:stretch>
            <a:fillRect/>
          </a:stretch>
        </p:blipFill>
        <p:spPr bwMode="auto">
          <a:xfrm>
            <a:off x="1150938" y="31750"/>
            <a:ext cx="7993062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r="37537" b="37401"/>
          <a:stretch>
            <a:fillRect/>
          </a:stretch>
        </p:blipFill>
        <p:spPr bwMode="auto">
          <a:xfrm>
            <a:off x="684213" y="26988"/>
            <a:ext cx="7970837" cy="683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 idx="4294967295"/>
          </p:nvPr>
        </p:nvSpPr>
        <p:spPr>
          <a:xfrm>
            <a:off x="252413" y="260350"/>
            <a:ext cx="8229600" cy="1143000"/>
          </a:xfrm>
        </p:spPr>
        <p:txBody>
          <a:bodyPr/>
          <a:lstStyle/>
          <a:p>
            <a:r>
              <a:rPr lang="sr-Cyrl-CS" altLang="en-US" smtClean="0">
                <a:latin typeface="Constantia" panose="02030602050306030303" pitchFamily="18" charset="0"/>
              </a:rPr>
              <a:t>Путеви</a:t>
            </a:r>
            <a:r>
              <a:rPr lang="en-US" altLang="en-US" smtClean="0">
                <a:latin typeface="Constantia" panose="02030602050306030303" pitchFamily="18" charset="0"/>
              </a:rPr>
              <a:t> </a:t>
            </a:r>
            <a:r>
              <a:rPr lang="sr-Cyrl-CS" altLang="en-US" smtClean="0">
                <a:latin typeface="Constantia" panose="02030602050306030303" pitchFamily="18" charset="0"/>
              </a:rPr>
              <a:t>ЦНС</a:t>
            </a:r>
            <a:r>
              <a:rPr lang="en-US" altLang="en-US" smtClean="0">
                <a:latin typeface="Constantia" panose="02030602050306030303" pitchFamily="18" charset="0"/>
              </a:rPr>
              <a:t>-</a:t>
            </a:r>
            <a:r>
              <a:rPr lang="sr-Cyrl-CS" altLang="en-US" smtClean="0">
                <a:latin typeface="Constantia" panose="02030602050306030303" pitchFamily="18" charset="0"/>
              </a:rPr>
              <a:t>а</a:t>
            </a:r>
            <a:endParaRPr lang="en-US" altLang="en-US" smtClean="0">
              <a:latin typeface="Constantia" panose="02030602050306030303" pitchFamily="18" charset="0"/>
            </a:endParaRPr>
          </a:p>
        </p:txBody>
      </p:sp>
      <p:sp>
        <p:nvSpPr>
          <p:cNvPr id="77827" name="Rectangle 3"/>
          <p:cNvSpPr txBox="1">
            <a:spLocks noChangeArrowheads="1"/>
          </p:cNvSpPr>
          <p:nvPr/>
        </p:nvSpPr>
        <p:spPr bwMode="auto">
          <a:xfrm>
            <a:off x="357188" y="1489075"/>
            <a:ext cx="8751887" cy="460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altLang="en-US" sz="2400">
                <a:latin typeface="Constantia" panose="02030602050306030303" pitchFamily="18" charset="0"/>
              </a:rPr>
              <a:t>У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односу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на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правац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пружања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нервна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влакна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и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путеви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се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деле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на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пројекционе</a:t>
            </a:r>
            <a:r>
              <a:rPr lang="en-US" sz="2400">
                <a:latin typeface="Constantia" panose="02030602050306030303" pitchFamily="18" charset="0"/>
              </a:rPr>
              <a:t>, </a:t>
            </a:r>
            <a:r>
              <a:rPr lang="sr-Cyrl-CS" altLang="en-US" sz="2400">
                <a:latin typeface="Constantia" panose="02030602050306030303" pitchFamily="18" charset="0"/>
              </a:rPr>
              <a:t>комисуралне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и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асоцијационе</a:t>
            </a:r>
            <a:endParaRPr lang="en-US" sz="240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altLang="en-US" sz="2400">
                <a:latin typeface="Constantia" panose="02030602050306030303" pitchFamily="18" charset="0"/>
              </a:rPr>
              <a:t>Пројекциони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путеви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улазе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у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кортекс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или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излазе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из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њега</a:t>
            </a:r>
            <a:r>
              <a:rPr lang="en-GB" altLang="en-US" sz="2400">
                <a:latin typeface="Constantia" panose="02030602050306030303" pitchFamily="18" charset="0"/>
              </a:rPr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2400">
                <a:latin typeface="Constantia" panose="02030602050306030303" pitchFamily="18" charset="0"/>
              </a:rPr>
              <a:t>    </a:t>
            </a:r>
            <a:r>
              <a:rPr lang="sr-Cyrl-RS" altLang="en-US" sz="2400">
                <a:latin typeface="Constantia" panose="02030602050306030303" pitchFamily="18" charset="0"/>
              </a:rPr>
              <a:t>тј. </a:t>
            </a:r>
            <a:r>
              <a:rPr lang="sr-Cyrl-CS" altLang="en-US" sz="2400">
                <a:latin typeface="Constantia" panose="02030602050306030303" pitchFamily="18" charset="0"/>
              </a:rPr>
              <a:t>напуштају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мозак</a:t>
            </a:r>
            <a:r>
              <a:rPr lang="en-US" sz="2400">
                <a:latin typeface="Constantia" panose="02030602050306030303" pitchFamily="18" charset="0"/>
              </a:rPr>
              <a:t>. </a:t>
            </a:r>
            <a:r>
              <a:rPr lang="sr-Cyrl-RS" altLang="en-US" sz="2400">
                <a:latin typeface="Constantia" panose="02030602050306030303" pitchFamily="18" charset="0"/>
              </a:rPr>
              <a:t>Деле се на: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2400">
                <a:latin typeface="Constantia" panose="02030602050306030303" pitchFamily="18" charset="0"/>
              </a:rPr>
              <a:t>				- моторне</a:t>
            </a:r>
            <a:br>
              <a:rPr lang="sr-Cyrl-RS" altLang="en-US" sz="2400">
                <a:latin typeface="Constantia" panose="02030602050306030303" pitchFamily="18" charset="0"/>
              </a:rPr>
            </a:br>
            <a:r>
              <a:rPr lang="sr-Cyrl-RS" altLang="en-US" sz="2400">
                <a:latin typeface="Constantia" panose="02030602050306030303" pitchFamily="18" charset="0"/>
              </a:rPr>
              <a:t>			- сензитивне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2400">
                <a:latin typeface="Constantia" panose="02030602050306030303" pitchFamily="18" charset="0"/>
              </a:rPr>
              <a:t>				- чулне</a:t>
            </a:r>
            <a:endParaRPr lang="en-US" sz="240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altLang="en-US" sz="2400">
                <a:latin typeface="Constantia" panose="02030602050306030303" pitchFamily="18" charset="0"/>
              </a:rPr>
              <a:t>Комисурални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путеви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повезују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различита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подручја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леве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и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десне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хемисфере</a:t>
            </a:r>
            <a:r>
              <a:rPr lang="en-US" sz="2400">
                <a:latin typeface="Constantia" panose="02030602050306030303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 sz="2400">
                <a:latin typeface="Constantia" panose="02030602050306030303" pitchFamily="18" charset="0"/>
              </a:rPr>
              <a:t>Асоцијациони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путеви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спајају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сиве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масе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различите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регије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исте</a:t>
            </a:r>
            <a:r>
              <a:rPr lang="en-US" sz="2400"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latin typeface="Constantia" panose="02030602050306030303" pitchFamily="18" charset="0"/>
              </a:rPr>
              <a:t>хемисфере</a:t>
            </a:r>
            <a:r>
              <a:rPr lang="en-US" sz="2400">
                <a:latin typeface="Constantia" panose="02030602050306030303" pitchFamily="18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Group 2"/>
          <p:cNvGraphicFramePr>
            <a:graphicFrameLocks noGrp="1"/>
          </p:cNvGraphicFramePr>
          <p:nvPr/>
        </p:nvGraphicFramePr>
        <p:xfrm>
          <a:off x="0" y="0"/>
          <a:ext cx="9109075" cy="6877051"/>
        </p:xfrm>
        <a:graphic>
          <a:graphicData uri="http://schemas.openxmlformats.org/drawingml/2006/table">
            <a:tbl>
              <a:tblPr/>
              <a:tblGrid>
                <a:gridCol w="468313"/>
                <a:gridCol w="2519362"/>
                <a:gridCol w="6121400"/>
              </a:tblGrid>
              <a:tr h="365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endParaRPr kumimoji="0" lang="sr-Cyrl-CS" alt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CS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Кранијални нерв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CS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Функција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CS" alt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nn. olfactorii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Чуло мириса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opticus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Чуло вида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oculomotorius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3 Мишића п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окрет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ача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очне јабучице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IV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trochlearis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1 мишић п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окрет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ач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очне јабучице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6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US" alt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trigeminus</a:t>
                      </a:r>
                      <a:r>
                        <a:rPr kumimoji="0" lang="sr-Cyrl-RS" alt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- има 3 гране:</a:t>
                      </a:r>
                      <a:br>
                        <a:rPr kumimoji="0" lang="sr-Cyrl-RS" alt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</a:br>
                      <a:r>
                        <a:rPr kumimoji="0" lang="sr-Cyrl-RS" alt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1) </a:t>
                      </a:r>
                      <a:r>
                        <a:rPr kumimoji="0" lang="en-GB" alt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ophtalmicus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endParaRPr kumimoji="0" lang="en-GB" alt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  2) n. maxillaris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endParaRPr kumimoji="0" lang="en-GB" alt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  3) n. mandibularis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endParaRPr kumimoji="0" lang="en-GB" alt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Инервација лица</a:t>
                      </a: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: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Сензитивна и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нервација горњег дела лица и омотача очне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 јабучице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Сензитивна и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нервација средњег дела лица, слузокоже усне 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 носне дупље, зуба горње вилице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Сензитивна и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нервација доњег дела лица, слузокоже усне дупље,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 зуба доње вилице и моторна инервација мишића жвакања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abducens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1 мишић п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окрет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ач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очне јабучице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9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facialis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М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оторн</a:t>
                      </a: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a 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инервација 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мимични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х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мишић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а лица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Преноси чуло укуса са предњег дела језика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Инервише сузну жлезду, носне жлезде, пљувачне жлезде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(све сем паротидне)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Book Antiqua" panose="02040602050305030304" pitchFamily="18" charset="0"/>
                        <a:cs typeface="Book Antiqua" panose="02040602050305030304" pitchFamily="18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VIII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vestibulocochlearis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Чуло слуха и равнотеже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IX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glossopharyngeus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Сензитивна и моторна инервација меког непца 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и ждрел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Преноси чуло укуса са задњег дела језика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Инервише паротидну пљувачну жлезду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X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vagus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Инервација мишића и слузокоже меког непца, ждрела и гркљана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И</a:t>
                      </a:r>
                      <a:r>
                        <a:rPr kumimoji="0" lang="sr-Cyrl-C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нервација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срца, дисајних путева и гастроинтестиналног тракта</a:t>
                      </a:r>
                      <a:endParaRPr kumimoji="0" lang="sr-Cyrl-C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XI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accessorius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Инервација </a:t>
                      </a:r>
                      <a:r>
                        <a:rPr kumimoji="0" lang="en-GB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m. sternocleidomastoideus-a </a:t>
                      </a: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и </a:t>
                      </a:r>
                      <a:r>
                        <a:rPr kumimoji="0" lang="en-GB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m. trapezius-a</a:t>
                      </a:r>
                      <a:endParaRPr kumimoji="0" lang="sr-Cyrl-C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XII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hypoglossus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Инервација мишића језика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96975"/>
            <a:ext cx="8929688" cy="48958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sr-Cyrl-CS" altLang="en-US" sz="2800" smtClean="0">
                <a:latin typeface="Constantia" panose="02030602050306030303" pitchFamily="18" charset="0"/>
              </a:rPr>
              <a:t>Моторни</a:t>
            </a:r>
            <a:r>
              <a:rPr lang="en-US" sz="2800" smtClean="0">
                <a:latin typeface="Constantia" panose="02030602050306030303" pitchFamily="18" charset="0"/>
              </a:rPr>
              <a:t> </a:t>
            </a:r>
            <a:r>
              <a:rPr lang="sr-Cyrl-CS" altLang="en-US" sz="2800" smtClean="0">
                <a:latin typeface="Constantia" panose="02030602050306030303" pitchFamily="18" charset="0"/>
              </a:rPr>
              <a:t>путеви</a:t>
            </a:r>
            <a:r>
              <a:rPr lang="en-US" sz="2800" smtClean="0">
                <a:latin typeface="Constantia" panose="02030602050306030303" pitchFamily="18" charset="0"/>
              </a:rPr>
              <a:t> </a:t>
            </a:r>
          </a:p>
          <a:p>
            <a:pPr algn="ctr" eaLnBrk="1" hangingPunct="1">
              <a:buFontTx/>
              <a:buNone/>
            </a:pPr>
            <a:endParaRPr lang="en-US" sz="2800" smtClean="0">
              <a:latin typeface="Constantia" panose="02030602050306030303" pitchFamily="18" charset="0"/>
            </a:endParaRPr>
          </a:p>
          <a:p>
            <a:pPr algn="ctr" eaLnBrk="1" hangingPunct="1">
              <a:buFontTx/>
              <a:buNone/>
            </a:pPr>
            <a:endParaRPr lang="en-US" sz="280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800" smtClean="0">
                <a:latin typeface="Constantia" panose="02030602050306030303" pitchFamily="18" charset="0"/>
              </a:rPr>
              <a:t>tr. coricospinalis s. piramidalis</a:t>
            </a:r>
          </a:p>
          <a:p>
            <a:pPr eaLnBrk="1" hangingPunct="1"/>
            <a:r>
              <a:rPr lang="en-GB" altLang="en-US" sz="2800" smtClean="0">
                <a:latin typeface="Constantia" panose="02030602050306030303" pitchFamily="18" charset="0"/>
              </a:rPr>
              <a:t>tr. corticonuclearis</a:t>
            </a:r>
          </a:p>
          <a:p>
            <a:pPr eaLnBrk="1" hangingPunct="1"/>
            <a:r>
              <a:rPr lang="sr-Cyrl-RS" altLang="en-US" sz="2800" smtClean="0">
                <a:latin typeface="Constantia" panose="02030602050306030303" pitchFamily="18" charset="0"/>
              </a:rPr>
              <a:t>екстрапирамидални путеви</a:t>
            </a:r>
            <a:endParaRPr lang="en-GB" altLang="en-US" sz="280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1196975"/>
            <a:ext cx="9001125" cy="56165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ПИРАМИДАЛНИ ПУТ </a:t>
            </a:r>
            <a:r>
              <a:rPr lang="en-US" sz="1800" b="1" smtClean="0">
                <a:latin typeface="Constantia" panose="02030602050306030303" pitchFamily="18" charset="0"/>
              </a:rPr>
              <a:t>(</a:t>
            </a:r>
            <a:r>
              <a:rPr lang="en-US" altLang="en-US" sz="1800" b="1" smtClean="0">
                <a:latin typeface="Constantia" panose="02030602050306030303" pitchFamily="18" charset="0"/>
              </a:rPr>
              <a:t>tractus corticospinalis s. pyramidalis</a:t>
            </a:r>
            <a:r>
              <a:rPr lang="en-US" sz="1800" b="1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Дефиниција</a:t>
            </a:r>
            <a:r>
              <a:rPr lang="en-US" sz="1800" b="1" smtClean="0">
                <a:latin typeface="Constantia" panose="02030602050306030303" pitchFamily="18" charset="0"/>
              </a:rPr>
              <a:t>: </a:t>
            </a:r>
            <a:r>
              <a:rPr lang="sr-Cyrl-CS" altLang="en-US" sz="1800" smtClean="0">
                <a:latin typeface="Constantia" panose="02030602050306030303" pitchFamily="18" charset="0"/>
              </a:rPr>
              <a:t>Пирамидални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пут</a:t>
            </a:r>
            <a:r>
              <a:rPr lang="en-US" sz="1800" smtClean="0">
                <a:latin typeface="Constantia" panose="02030602050306030303" pitchFamily="18" charset="0"/>
              </a:rPr>
              <a:t> (</a:t>
            </a:r>
            <a:r>
              <a:rPr lang="en-US" altLang="en-US" sz="1800" smtClean="0">
                <a:latin typeface="Constantia" panose="02030602050306030303" pitchFamily="18" charset="0"/>
              </a:rPr>
              <a:t>tractus corticospinalis s. pyramidalis</a:t>
            </a:r>
            <a:r>
              <a:rPr lang="en-US" sz="1800" smtClean="0">
                <a:latin typeface="Constantia" panose="02030602050306030303" pitchFamily="18" charset="0"/>
              </a:rPr>
              <a:t>) </a:t>
            </a:r>
            <a:r>
              <a:rPr lang="sr-Cyrl-CS" altLang="en-US" sz="1800" smtClean="0">
                <a:latin typeface="Constantia" panose="02030602050306030303" pitchFamily="18" charset="0"/>
              </a:rPr>
              <a:t>је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највећи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br>
              <a:rPr lang="en-US" sz="1800" smtClean="0">
                <a:latin typeface="Constantia" panose="02030602050306030303" pitchFamily="18" charset="0"/>
              </a:rPr>
            </a:br>
            <a:r>
              <a:rPr lang="sr-Cyrl-CS" altLang="en-US" sz="1800" smtClean="0">
                <a:latin typeface="Constantia" panose="02030602050306030303" pitchFamily="18" charset="0"/>
              </a:rPr>
              <a:t>директни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пут</a:t>
            </a:r>
            <a:r>
              <a:rPr lang="en-US" sz="1800" smtClean="0">
                <a:latin typeface="Constantia" panose="02030602050306030303" pitchFamily="18" charset="0"/>
              </a:rPr>
              <a:t>, </a:t>
            </a:r>
            <a:r>
              <a:rPr lang="sr-Cyrl-CS" altLang="en-US" sz="1800" smtClean="0">
                <a:latin typeface="Constantia" panose="02030602050306030303" pitchFamily="18" charset="0"/>
              </a:rPr>
              <a:t>који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повезује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примарно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поље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кори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великог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br>
              <a:rPr lang="en-US" sz="1800" smtClean="0">
                <a:latin typeface="Constantia" panose="02030602050306030303" pitchFamily="18" charset="0"/>
              </a:rPr>
            </a:br>
            <a:r>
              <a:rPr lang="sr-Cyrl-CS" altLang="en-US" sz="1800" smtClean="0">
                <a:latin typeface="Constantia" panose="02030602050306030303" pitchFamily="18" charset="0"/>
              </a:rPr>
              <a:t>мозга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моторним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неуронима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предњим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стубов</a:t>
            </a:r>
            <a:r>
              <a:rPr lang="sr-Cyrl-CS" altLang="en-US" sz="1800" smtClean="0">
                <a:latin typeface="Constantia" panose="02030602050306030303" pitchFamily="18" charset="0"/>
              </a:rPr>
              <a:t>има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кичмене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мождине</a:t>
            </a:r>
            <a:r>
              <a:rPr lang="en-US" sz="1800" smtClean="0">
                <a:latin typeface="Constantia" panose="02030602050306030303" pitchFamily="18" charset="0"/>
              </a:rPr>
              <a:t>.</a:t>
            </a:r>
            <a:endParaRPr lang="en-US" sz="18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Пројекција</a:t>
            </a:r>
            <a:r>
              <a:rPr lang="en-US" sz="1800" b="1" smtClean="0">
                <a:latin typeface="Constantia" panose="02030602050306030303" pitchFamily="18" charset="0"/>
              </a:rPr>
              <a:t> :  </a:t>
            </a:r>
            <a:r>
              <a:rPr lang="sr-Cyrl-RS" altLang="en-US" sz="1800" b="1" smtClean="0">
                <a:latin typeface="Constantia" panose="02030602050306030303" pitchFamily="18" charset="0"/>
              </a:rPr>
              <a:t>П</a:t>
            </a:r>
            <a:r>
              <a:rPr lang="sr-Cyrl-CS" altLang="en-US" sz="1800" smtClean="0">
                <a:latin typeface="Constantia" panose="02030602050306030303" pitchFamily="18" charset="0"/>
              </a:rPr>
              <a:t>олази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из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примарног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поља</a:t>
            </a:r>
            <a:r>
              <a:rPr lang="en-US" sz="1800" smtClean="0">
                <a:latin typeface="Constantia" panose="02030602050306030303" pitchFamily="18" charset="0"/>
              </a:rPr>
              <a:t> (</a:t>
            </a:r>
            <a:r>
              <a:rPr lang="en-US" altLang="en-US" sz="1800" smtClean="0">
                <a:latin typeface="Constantia" panose="02030602050306030303" pitchFamily="18" charset="0"/>
              </a:rPr>
              <a:t>gyrus precentralis</a:t>
            </a:r>
            <a:r>
              <a:rPr lang="sr-Cyrl-RS" alt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предње</a:t>
            </a:r>
            <a:r>
              <a:rPr lang="en-US" sz="1800" smtClean="0">
                <a:latin typeface="Constantia" panose="02030602050306030303" pitchFamily="18" charset="0"/>
              </a:rPr>
              <a:t> 2/3 </a:t>
            </a:r>
            <a:r>
              <a:rPr lang="en-US" altLang="en-US" sz="1800" smtClean="0">
                <a:latin typeface="Constantia" panose="02030602050306030303" pitchFamily="18" charset="0"/>
              </a:rPr>
              <a:t>lobulus paracentralis</a:t>
            </a:r>
            <a:r>
              <a:rPr lang="en-US" sz="1800" smtClean="0">
                <a:latin typeface="Constantia" panose="02030602050306030303" pitchFamily="18" charset="0"/>
              </a:rPr>
              <a:t>-</a:t>
            </a:r>
            <a:r>
              <a:rPr lang="sr-Cyrl-CS" altLang="en-US" sz="1800" smtClean="0">
                <a:latin typeface="Constantia" panose="02030602050306030303" pitchFamily="18" charset="0"/>
              </a:rPr>
              <a:t>а</a:t>
            </a:r>
            <a:r>
              <a:rPr lang="sr-Cyrl-RS" altLang="en-US" sz="1800" smtClean="0">
                <a:latin typeface="Constantia" panose="02030602050306030303" pitchFamily="18" charset="0"/>
              </a:rPr>
              <a:t>) и премоторног поља</a:t>
            </a:r>
            <a:endParaRPr 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smtClean="0">
                <a:latin typeface="Constantia" panose="02030602050306030303" pitchFamily="18" charset="0"/>
              </a:rPr>
              <a:t>    </a:t>
            </a:r>
            <a:r>
              <a:rPr lang="sr-Cyrl-RS" altLang="en-US" sz="1800" smtClean="0">
                <a:latin typeface="Constantia" panose="02030602050306030303" pitchFamily="18" charset="0"/>
              </a:rPr>
              <a:t>правац пружања: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пролази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кроз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фронтални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део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беле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масе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великог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мозга</a:t>
            </a:r>
            <a:r>
              <a:rPr lang="en-US" sz="1800" smtClean="0">
                <a:latin typeface="Constantia" panose="02030602050306030303" pitchFamily="18" charset="0"/>
              </a:rPr>
              <a:t> (</a:t>
            </a:r>
            <a:r>
              <a:rPr lang="en-US" altLang="en-US" sz="1800" smtClean="0">
                <a:latin typeface="Constantia" panose="02030602050306030303" pitchFamily="18" charset="0"/>
              </a:rPr>
              <a:t>corona radiata</a:t>
            </a:r>
            <a:r>
              <a:rPr lang="en-US" sz="1800" smtClean="0">
                <a:latin typeface="Constantia" panose="02030602050306030303" pitchFamily="18" charset="0"/>
              </a:rPr>
              <a:t>)</a:t>
            </a:r>
            <a:r>
              <a:rPr 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з</a:t>
            </a:r>
            <a:r>
              <a:rPr lang="sr-Cyrl-CS" altLang="en-US" sz="1800" smtClean="0">
                <a:latin typeface="Constantia" panose="02030602050306030303" pitchFamily="18" charset="0"/>
              </a:rPr>
              <a:t>адњи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крак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capsulae internae </a:t>
            </a:r>
            <a:r>
              <a:rPr lang="en-US" sz="1800" smtClean="0">
                <a:latin typeface="Constantia" panose="02030602050306030303" pitchFamily="18" charset="0"/>
              </a:rPr>
              <a:t>(</a:t>
            </a:r>
            <a:r>
              <a:rPr lang="sr-Cyrl-CS" altLang="en-US" sz="1800" smtClean="0">
                <a:latin typeface="Constantia" panose="02030602050306030303" pitchFamily="18" charset="0"/>
              </a:rPr>
              <a:t>иза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tractus</a:t>
            </a:r>
            <a:r>
              <a:rPr lang="sr-Cyrl-CS" altLang="en-US" sz="1800" smtClean="0">
                <a:latin typeface="Constantia" panose="02030602050306030303" pitchFamily="18" charset="0"/>
              </a:rPr>
              <a:t>а</a:t>
            </a:r>
            <a:r>
              <a:rPr lang="en-US" altLang="en-US" sz="1800" smtClean="0">
                <a:latin typeface="Constantia" panose="02030602050306030303" pitchFamily="18" charset="0"/>
              </a:rPr>
              <a:t> corticonuclearis-a</a:t>
            </a:r>
            <a:r>
              <a:rPr lang="en-US" sz="1800" smtClean="0">
                <a:latin typeface="Constantia" panose="02030602050306030303" pitchFamily="18" charset="0"/>
              </a:rPr>
              <a:t>) </a:t>
            </a:r>
            <a:r>
              <a:rPr 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en-US" altLang="en-US" sz="1800" smtClean="0">
                <a:latin typeface="Constantia" panose="02030602050306030303" pitchFamily="18" charset="0"/>
              </a:rPr>
              <a:t>crus cerebri</a:t>
            </a:r>
            <a:r>
              <a:rPr lang="sr-Cyrl-RS" alt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mesencephalon-a</a:t>
            </a:r>
            <a:r>
              <a:rPr 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кроз вентрални део </a:t>
            </a:r>
            <a:r>
              <a:rPr lang="en-US" altLang="en-US" sz="1800" smtClean="0">
                <a:latin typeface="Constantia" panose="02030602050306030303" pitchFamily="18" charset="0"/>
              </a:rPr>
              <a:t>pons</a:t>
            </a:r>
            <a:r>
              <a:rPr lang="sr-Cyrl-RS" altLang="en-US" sz="1800" smtClean="0">
                <a:latin typeface="Constantia" panose="02030602050306030303" pitchFamily="18" charset="0"/>
              </a:rPr>
              <a:t>а, где се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раздваја</a:t>
            </a:r>
            <a:r>
              <a:rPr lang="sr-Cyrl-RS" altLang="en-US" sz="1800" smtClean="0">
                <a:latin typeface="Constantia" panose="02030602050306030303" pitchFamily="18" charset="0"/>
              </a:rPr>
              <a:t>ју влакна</a:t>
            </a:r>
            <a:r>
              <a:rPr lang="en-US" sz="1800" smtClean="0">
                <a:latin typeface="Constantia" panose="02030602050306030303" pitchFamily="18" charset="0"/>
              </a:rPr>
              <a:t>,</a:t>
            </a:r>
            <a:br>
              <a:rPr lang="en-US" sz="1800" smtClean="0">
                <a:latin typeface="Constantia" panose="02030602050306030303" pitchFamily="18" charset="0"/>
              </a:rPr>
            </a:br>
            <a:r>
              <a:rPr lang="sr-Cyrl-CS" altLang="en-US" sz="1800" smtClean="0">
                <a:latin typeface="Constantia" panose="02030602050306030303" pitchFamily="18" charset="0"/>
              </a:rPr>
              <a:t>формирају</a:t>
            </a:r>
            <a:r>
              <a:rPr lang="sr-Cyrl-RS" altLang="en-US" sz="1800" smtClean="0">
                <a:latin typeface="Constantia" panose="02030602050306030303" pitchFamily="18" charset="0"/>
              </a:rPr>
              <a:t>ћи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снопове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(</a:t>
            </a:r>
            <a:r>
              <a:rPr lang="en-US" altLang="en-US" sz="1800" smtClean="0">
                <a:latin typeface="Constantia" panose="02030602050306030303" pitchFamily="18" charset="0"/>
              </a:rPr>
              <a:t>fasciculi longitudinalis</a:t>
            </a:r>
            <a:r>
              <a:rPr lang="sr-Cyrl-RS" altLang="en-US" sz="1800" smtClean="0">
                <a:latin typeface="Constantia" panose="02030602050306030303" pitchFamily="18" charset="0"/>
              </a:rPr>
              <a:t>)који се налазе између једара понса</a:t>
            </a:r>
            <a:r>
              <a:rPr 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sr-Cyrl-RS" alt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у </a:t>
            </a:r>
            <a:r>
              <a:rPr lang="en-US" altLang="en-US" sz="1800" smtClean="0">
                <a:latin typeface="Constantia" panose="02030602050306030303" pitchFamily="18" charset="0"/>
              </a:rPr>
              <a:t>medulla oblongata</a:t>
            </a:r>
            <a:r>
              <a:rPr lang="sr-Cyrl-RS" altLang="en-US" sz="1800" smtClean="0">
                <a:latin typeface="Constantia" panose="02030602050306030303" pitchFamily="18" charset="0"/>
              </a:rPr>
              <a:t>, влакна се поново групишу формирајући испупчење (</a:t>
            </a:r>
            <a:r>
              <a:rPr lang="en-US" altLang="en-US" sz="1800" smtClean="0">
                <a:latin typeface="Constantia" panose="02030602050306030303" pitchFamily="18" charset="0"/>
              </a:rPr>
              <a:t>pyramis</a:t>
            </a:r>
            <a:r>
              <a:rPr lang="sr-Cyrl-RS" altLang="en-US" sz="1800" smtClean="0">
                <a:latin typeface="Constantia" panose="02030602050306030303" pitchFamily="18" charset="0"/>
              </a:rPr>
              <a:t>)</a:t>
            </a:r>
            <a:r>
              <a:rPr 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sr-Cyrl-RS" alt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 на граници са </a:t>
            </a:r>
            <a:r>
              <a:rPr lang="en-GB" alt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medulla spinalis</a:t>
            </a:r>
            <a:r>
              <a:rPr lang="sr-Cyrl-RS" alt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, укршта се део влакана (</a:t>
            </a:r>
            <a:r>
              <a:rPr lang="en-US" altLang="en-US" sz="1800" smtClean="0">
                <a:latin typeface="Constantia" panose="02030602050306030303" pitchFamily="18" charset="0"/>
              </a:rPr>
              <a:t>decussatio pyramidum</a:t>
            </a:r>
            <a:r>
              <a:rPr lang="sr-Cyrl-RS" altLang="en-US" sz="1800" smtClean="0">
                <a:latin typeface="Constantia" panose="02030602050306030303" pitchFamily="18" charset="0"/>
              </a:rPr>
              <a:t>)</a:t>
            </a:r>
            <a:r>
              <a:rPr lang="sr-Cyrl-CS" altLang="en-US" sz="1800" smtClean="0">
                <a:latin typeface="Constantia" panose="02030602050306030303" pitchFamily="18" charset="0"/>
              </a:rPr>
              <a:t> (УК</a:t>
            </a:r>
            <a:r>
              <a:rPr lang="sr-Cyrl-RS" altLang="en-US" sz="1800" smtClean="0">
                <a:latin typeface="Constantia" panose="02030602050306030303" pitchFamily="18" charset="0"/>
              </a:rPr>
              <a:t>Р</a:t>
            </a:r>
            <a:r>
              <a:rPr lang="sr-Cyrl-CS" altLang="en-US" sz="1800" smtClean="0">
                <a:latin typeface="Constantia" panose="02030602050306030303" pitchFamily="18" charset="0"/>
              </a:rPr>
              <a:t>ШТАЊЕ)</a:t>
            </a:r>
            <a:endParaRPr 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    </a:t>
            </a:r>
            <a:r>
              <a:rPr 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sr-Cyrl-CS" altLang="en-US" sz="1800" smtClean="0">
                <a:latin typeface="Constantia" panose="02030602050306030303" pitchFamily="18" charset="0"/>
              </a:rPr>
              <a:t>део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влакана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прелази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funiculus</a:t>
            </a:r>
            <a:r>
              <a:rPr lang="en-GB" alt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lateralis </a:t>
            </a:r>
            <a:r>
              <a:rPr lang="en-GB" altLang="en-US" sz="1800" smtClean="0">
                <a:latin typeface="Constantia" panose="02030602050306030303" pitchFamily="18" charset="0"/>
              </a:rPr>
              <a:t>medullae spinalis </a:t>
            </a:r>
            <a:r>
              <a:rPr lang="en-US" sz="1800" smtClean="0">
                <a:latin typeface="Constantia" panose="02030602050306030303" pitchFamily="18" charset="0"/>
              </a:rPr>
              <a:t>(</a:t>
            </a:r>
            <a:r>
              <a:rPr lang="en-US" altLang="en-US" sz="1800" smtClean="0">
                <a:latin typeface="Constantia" panose="02030602050306030303" pitchFamily="18" charset="0"/>
              </a:rPr>
              <a:t>tr.corticospinalis lateralis</a:t>
            </a:r>
            <a:r>
              <a:rPr lang="en-US" sz="180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GB" altLang="en-US" sz="1800" smtClean="0">
                <a:latin typeface="Constantia" panose="02030602050306030303" pitchFamily="18" charset="0"/>
              </a:rPr>
              <a:t>     </a:t>
            </a:r>
            <a:r>
              <a:rPr lang="sr-Cyrl-CS" altLang="en-US" sz="1800" smtClean="0">
                <a:latin typeface="Constantia" panose="02030602050306030303" pitchFamily="18" charset="0"/>
              </a:rPr>
              <a:t>неукрштена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влакна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прелазе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funiculus anterior </a:t>
            </a:r>
            <a:r>
              <a:rPr lang="en-GB" altLang="en-US" sz="1800" smtClean="0">
                <a:latin typeface="Constantia" panose="02030602050306030303" pitchFamily="18" charset="0"/>
              </a:rPr>
              <a:t>medullae spinalis </a:t>
            </a:r>
            <a:r>
              <a:rPr lang="en-US" sz="1800" smtClean="0">
                <a:latin typeface="Constantia" panose="02030602050306030303" pitchFamily="18" charset="0"/>
              </a:rPr>
              <a:t>(</a:t>
            </a:r>
            <a:r>
              <a:rPr lang="en-US" altLang="en-US" sz="1800" smtClean="0">
                <a:latin typeface="Constantia" panose="02030602050306030303" pitchFamily="18" charset="0"/>
              </a:rPr>
              <a:t>tr. corticospinalis anterior</a:t>
            </a:r>
            <a:r>
              <a:rPr lang="en-US" sz="180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Функција</a:t>
            </a:r>
            <a:r>
              <a:rPr lang="en-US" sz="1800" b="1" smtClean="0">
                <a:latin typeface="Constantia" panose="02030602050306030303" pitchFamily="18" charset="0"/>
              </a:rPr>
              <a:t>:    </a:t>
            </a:r>
            <a:r>
              <a:rPr lang="sr-Cyrl-CS" altLang="en-US" sz="1800" smtClean="0">
                <a:latin typeface="Constantia" panose="02030602050306030303" pitchFamily="18" charset="0"/>
              </a:rPr>
              <a:t>Пирамидални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пут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регулише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вољне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покрете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деловањем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спиналне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smtClean="0">
                <a:latin typeface="Constantia" panose="02030602050306030303" pitchFamily="18" charset="0"/>
              </a:rPr>
              <a:t>                      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центре</a:t>
            </a:r>
            <a:r>
              <a:rPr lang="en-US" sz="1800" smtClean="0">
                <a:latin typeface="Constantia" panose="02030602050306030303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4" descr="_0013 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4964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1073150"/>
            <a:ext cx="8823325" cy="56419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КОРТИКОНУКЛЕАРНИ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ПУТ</a:t>
            </a:r>
            <a:r>
              <a:rPr lang="en-US" sz="1800" b="1" smtClean="0">
                <a:latin typeface="Constantia" panose="02030602050306030303" pitchFamily="18" charset="0"/>
              </a:rPr>
              <a:t> (</a:t>
            </a:r>
            <a:r>
              <a:rPr lang="en-US" altLang="en-US" sz="1800" b="1" smtClean="0">
                <a:latin typeface="Constantia" panose="02030602050306030303" pitchFamily="18" charset="0"/>
              </a:rPr>
              <a:t>TRACTUS CORTICONUCLEARIS</a:t>
            </a:r>
            <a:r>
              <a:rPr lang="en-US" sz="1800" b="1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Дефиниција</a:t>
            </a:r>
            <a:r>
              <a:rPr lang="en-US" sz="1800" b="1" smtClean="0">
                <a:latin typeface="Constantia" panose="02030602050306030303" pitchFamily="18" charset="0"/>
              </a:rPr>
              <a:t>: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Кортиконуклеарни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пут</a:t>
            </a:r>
            <a:r>
              <a:rPr lang="en-US" sz="1800" smtClean="0">
                <a:latin typeface="Constantia" panose="02030602050306030303" pitchFamily="18" charset="0"/>
              </a:rPr>
              <a:t> (</a:t>
            </a:r>
            <a:r>
              <a:rPr lang="en-US" altLang="en-US" sz="1800" smtClean="0">
                <a:latin typeface="Constantia" panose="02030602050306030303" pitchFamily="18" charset="0"/>
              </a:rPr>
              <a:t>tractus corticonuclearis</a:t>
            </a:r>
            <a:r>
              <a:rPr lang="en-US" sz="1800" smtClean="0">
                <a:latin typeface="Constantia" panose="02030602050306030303" pitchFamily="18" charset="0"/>
              </a:rPr>
              <a:t>) </a:t>
            </a:r>
            <a:r>
              <a:rPr lang="sr-Cyrl-CS" altLang="en-US" sz="1800" smtClean="0">
                <a:latin typeface="Constantia" panose="02030602050306030303" pitchFamily="18" charset="0"/>
              </a:rPr>
              <a:t>је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директни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пут</a:t>
            </a:r>
            <a:r>
              <a:rPr lang="en-US" sz="1800" smtClean="0">
                <a:latin typeface="Constantia" panose="02030602050306030303" pitchFamily="18" charset="0"/>
              </a:rPr>
              <a:t>, </a:t>
            </a:r>
            <a:r>
              <a:rPr lang="sr-Cyrl-CS" altLang="en-US" sz="1800" smtClean="0">
                <a:latin typeface="Constantia" panose="02030602050306030303" pitchFamily="18" charset="0"/>
              </a:rPr>
              <a:t>који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повезује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примарно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поље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кори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великог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мозга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     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моторним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једрима</a:t>
            </a:r>
            <a:r>
              <a:rPr lang="sr-Cyrl-RS" altLang="en-US" sz="1800" smtClean="0">
                <a:latin typeface="Constantia" panose="02030602050306030303" pitchFamily="18" charset="0"/>
              </a:rPr>
              <a:t> можданих живаца</a:t>
            </a:r>
            <a:r>
              <a:rPr lang="en-US" sz="180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Пројекција</a:t>
            </a:r>
            <a:r>
              <a:rPr lang="en-US" sz="1800" b="1" smtClean="0">
                <a:latin typeface="Constantia" panose="02030602050306030303" pitchFamily="18" charset="0"/>
              </a:rPr>
              <a:t>:</a:t>
            </a:r>
            <a:r>
              <a:rPr lang="en-US" sz="1800" smtClean="0">
                <a:latin typeface="Constantia" panose="02030602050306030303" pitchFamily="18" charset="0"/>
              </a:rPr>
              <a:t>  </a:t>
            </a:r>
            <a:r>
              <a:rPr lang="sr-Cyrl-CS" altLang="en-US" sz="1800" smtClean="0">
                <a:latin typeface="Constantia" panose="02030602050306030303" pitchFamily="18" charset="0"/>
              </a:rPr>
              <a:t>Полази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из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доње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трећине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gyrus precentralis</a:t>
            </a:r>
            <a:endParaRPr 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smtClean="0">
                <a:latin typeface="Constantia" panose="02030602050306030303" pitchFamily="18" charset="0"/>
              </a:rPr>
              <a:t>                     </a:t>
            </a:r>
            <a:r>
              <a:rPr lang="sr-Cyrl-CS" altLang="en-US" sz="1800" smtClean="0">
                <a:latin typeface="Constantia" panose="02030602050306030303" pitchFamily="18" charset="0"/>
              </a:rPr>
              <a:t>Премоторно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поље</a:t>
            </a:r>
            <a:endParaRPr 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smtClean="0">
                <a:latin typeface="Constantia" panose="02030602050306030303" pitchFamily="18" charset="0"/>
              </a:rPr>
              <a:t>                     </a:t>
            </a:r>
            <a:r>
              <a:rPr lang="sr-Cyrl-CS" altLang="en-US" sz="1800" smtClean="0">
                <a:latin typeface="Constantia" panose="02030602050306030303" pitchFamily="18" charset="0"/>
              </a:rPr>
              <a:t>Фронтално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очно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поље</a:t>
            </a:r>
            <a:endParaRPr 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sr-Cyrl-CS" altLang="en-US" sz="1800" smtClean="0">
                <a:latin typeface="Constantia" panose="02030602050306030303" pitchFamily="18" charset="0"/>
              </a:rPr>
              <a:t>пролази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кроз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фронтални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део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беле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масе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великог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мозга</a:t>
            </a:r>
            <a:r>
              <a:rPr lang="en-US" sz="1800" smtClean="0">
                <a:latin typeface="Constantia" panose="02030602050306030303" pitchFamily="18" charset="0"/>
              </a:rPr>
              <a:t> (</a:t>
            </a:r>
            <a:r>
              <a:rPr lang="en-US" altLang="en-US" sz="1800" smtClean="0">
                <a:latin typeface="Constantia" panose="02030602050306030303" pitchFamily="18" charset="0"/>
              </a:rPr>
              <a:t>corona radiata</a:t>
            </a:r>
            <a:r>
              <a:rPr lang="en-US" sz="180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sr-Cyrl-RS" alt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колено (</a:t>
            </a:r>
            <a:r>
              <a:rPr lang="en-US" altLang="en-US" sz="1800" smtClean="0">
                <a:latin typeface="Constantia" panose="02030602050306030303" pitchFamily="18" charset="0"/>
              </a:rPr>
              <a:t>genu</a:t>
            </a:r>
            <a:r>
              <a:rPr lang="sr-Cyrl-RS" altLang="en-US" sz="1800" smtClean="0">
                <a:latin typeface="Constantia" panose="02030602050306030303" pitchFamily="18" charset="0"/>
              </a:rPr>
              <a:t>)</a:t>
            </a:r>
            <a:r>
              <a:rPr lang="en-US" altLang="en-US" sz="1800" smtClean="0">
                <a:latin typeface="Constantia" panose="02030602050306030303" pitchFamily="18" charset="0"/>
              </a:rPr>
              <a:t> capsulae internae</a:t>
            </a:r>
            <a:endParaRPr 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sr-Cyrl-CS" altLang="en-US" sz="1800" smtClean="0">
                <a:latin typeface="Constantia" panose="02030602050306030303" pitchFamily="18" charset="0"/>
              </a:rPr>
              <a:t>вентрални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део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можданог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стабла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mesencephalona</a:t>
            </a:r>
            <a:r>
              <a:rPr lang="en-GB" altLang="en-US" sz="1800" smtClean="0">
                <a:latin typeface="Constantia" panose="02030602050306030303" pitchFamily="18" charset="0"/>
              </a:rPr>
              <a:t>, pons-a </a:t>
            </a:r>
            <a:r>
              <a:rPr lang="sr-Cyrl-RS" altLang="en-US" sz="1800" smtClean="0">
                <a:latin typeface="Constantia" panose="02030602050306030303" pitchFamily="18" charset="0"/>
              </a:rPr>
              <a:t>и </a:t>
            </a:r>
            <a:r>
              <a:rPr lang="en-GB" altLang="en-US" sz="1800" smtClean="0">
                <a:latin typeface="Constantia" panose="02030602050306030303" pitchFamily="18" charset="0"/>
              </a:rPr>
              <a:t>medullae oblongate</a:t>
            </a:r>
            <a:r>
              <a:rPr lang="en-US" sz="1800" smtClean="0">
                <a:latin typeface="Constantia" panose="02030602050306030303" pitchFamily="18" charset="0"/>
              </a:rPr>
              <a:t>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Cyrl-CS" altLang="en-US" sz="180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Обострано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влакна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завршавају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моторним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једрима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кранијалних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живаца</a:t>
            </a:r>
            <a:r>
              <a:rPr lang="en-US" sz="1800" smtClean="0">
                <a:latin typeface="Constantia" panose="02030602050306030303" pitchFamily="18" charset="0"/>
              </a:rPr>
              <a:t> (</a:t>
            </a:r>
            <a:r>
              <a:rPr lang="sr-Cyrl-CS" altLang="en-US" sz="1800" smtClean="0">
                <a:latin typeface="Constantia" panose="02030602050306030303" pitchFamily="18" charset="0"/>
              </a:rPr>
              <a:t>самза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доњи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део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једра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фациалиса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једра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хипоглосуса</a:t>
            </a:r>
            <a:r>
              <a:rPr lang="sr-Cyrl-RS" altLang="en-US" sz="1800" smtClean="0">
                <a:latin typeface="Constantia" panose="02030602050306030303" pitchFamily="18" charset="0"/>
              </a:rPr>
              <a:t>, где влакна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прелазе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целини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супротну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страну</a:t>
            </a:r>
            <a:r>
              <a:rPr lang="en-US" sz="1800" smtClean="0">
                <a:latin typeface="Constantia" panose="02030602050306030303" pitchFamily="18" charset="0"/>
              </a:rPr>
              <a:t>).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Функција</a:t>
            </a:r>
            <a:r>
              <a:rPr lang="en-US" sz="1800" b="1" smtClean="0">
                <a:latin typeface="Constantia" panose="02030602050306030303" pitchFamily="18" charset="0"/>
              </a:rPr>
              <a:t>: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Омогућава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кортикалну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контролу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моторних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једара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кранијалних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живаца</a:t>
            </a:r>
            <a:r>
              <a:rPr lang="en-US" sz="1800" smtClean="0">
                <a:latin typeface="Constantia" panose="02030602050306030303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1073150"/>
            <a:ext cx="8823325" cy="56419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RS" altLang="en-US" sz="1800" b="1" smtClean="0">
                <a:latin typeface="Constantia" panose="02030602050306030303" pitchFamily="18" charset="0"/>
              </a:rPr>
              <a:t>ЕКСТРАПИРАМИДАЛНИ ПУТЕВИ</a:t>
            </a:r>
          </a:p>
          <a:p>
            <a:pPr eaLnBrk="1" hangingPunct="1">
              <a:buFontTx/>
              <a:buNone/>
            </a:pPr>
            <a:endParaRPr lang="sr-Cyrl-RS" altLang="en-US" sz="1800" b="1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Дефиниција</a:t>
            </a:r>
            <a:r>
              <a:rPr lang="en-US" sz="1800" b="1" smtClean="0">
                <a:latin typeface="Constantia" panose="02030602050306030303" pitchFamily="18" charset="0"/>
              </a:rPr>
              <a:t>: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en-GB" altLang="en-US" sz="1800" smtClean="0">
                <a:latin typeface="Constantia" panose="02030602050306030303" pitchFamily="18" charset="0"/>
              </a:rPr>
              <a:t> - </a:t>
            </a:r>
            <a:r>
              <a:rPr lang="sr-Cyrl-RS" altLang="en-US" sz="1800" smtClean="0">
                <a:latin typeface="Constantia" panose="02030602050306030303" pitchFamily="18" charset="0"/>
              </a:rPr>
              <a:t>повезују моторна поља коре великог мозга (али не и примарно моторно) са</a:t>
            </a: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   субкортикалним моторним једрима</a:t>
            </a:r>
          </a:p>
          <a:p>
            <a:pPr eaLnBrk="1" hangingPunct="1">
              <a:buFontTx/>
              <a:buNone/>
            </a:pPr>
            <a:endParaRPr lang="en-US" sz="180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- регулишу редослед вољних покрета, задужени за извршавање научених покрета</a:t>
            </a:r>
          </a:p>
          <a:p>
            <a:pPr eaLnBrk="1" hangingPunct="1">
              <a:buFontTx/>
              <a:buNone/>
            </a:pPr>
            <a:endParaRPr lang="en-US" sz="180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- поремећаји екдтрапирамидалног моторног система: Паркинсонова болест, </a:t>
            </a: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  хемибализам, Хантигтонова хореа</a:t>
            </a:r>
            <a:endParaRPr lang="en-US" sz="180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196975"/>
            <a:ext cx="8462963" cy="51847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sr-Cyrl-CS" altLang="en-US" sz="2400" b="1" smtClean="0">
                <a:latin typeface="Constantia" panose="02030602050306030303" pitchFamily="18" charset="0"/>
              </a:rPr>
              <a:t>Сензитивни</a:t>
            </a:r>
            <a:r>
              <a:rPr lang="en-US" sz="2400" b="1" smtClean="0">
                <a:latin typeface="Constantia" panose="02030602050306030303" pitchFamily="18" charset="0"/>
              </a:rPr>
              <a:t>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путеви</a:t>
            </a:r>
            <a:endParaRPr lang="en-US" sz="2400" b="1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sr-Cyrl-CS" altLang="en-US" sz="240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CS" altLang="en-US" sz="2400" smtClean="0">
                <a:latin typeface="Constantia" panose="02030602050306030303" pitchFamily="18" charset="0"/>
              </a:rPr>
              <a:t>Сензитивни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путеви</a:t>
            </a:r>
            <a:r>
              <a:rPr lang="en-US" sz="2400" smtClean="0">
                <a:latin typeface="Constantia" panose="02030602050306030303" pitchFamily="18" charset="0"/>
              </a:rPr>
              <a:t>-</a:t>
            </a:r>
            <a:r>
              <a:rPr lang="sr-Cyrl-CS" altLang="en-US" sz="2400" smtClean="0">
                <a:latin typeface="Constantia" panose="02030602050306030303" pitchFamily="18" charset="0"/>
              </a:rPr>
              <a:t>преносе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надражаје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који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на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организам</a:t>
            </a:r>
          </a:p>
          <a:p>
            <a:pPr eaLnBrk="1" hangingPunct="1">
              <a:buFontTx/>
              <a:buNone/>
            </a:pPr>
            <a:r>
              <a:rPr lang="sr-Cyrl-CS" altLang="en-US" sz="2400" smtClean="0">
                <a:latin typeface="Constantia" panose="02030602050306030303" pitchFamily="18" charset="0"/>
              </a:rPr>
              <a:t>делују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из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спољашње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средине</a:t>
            </a:r>
            <a:r>
              <a:rPr lang="en-US" sz="2400" smtClean="0">
                <a:latin typeface="Constantia" panose="02030602050306030303" pitchFamily="18" charset="0"/>
              </a:rPr>
              <a:t>, </a:t>
            </a:r>
            <a:r>
              <a:rPr lang="sr-Cyrl-CS" altLang="en-US" sz="2400" smtClean="0">
                <a:latin typeface="Constantia" panose="02030602050306030303" pitchFamily="18" charset="0"/>
              </a:rPr>
              <a:t>као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оне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из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самог</a:t>
            </a:r>
          </a:p>
          <a:p>
            <a:pPr eaLnBrk="1" hangingPunct="1">
              <a:buFontTx/>
              <a:buNone/>
            </a:pPr>
            <a:r>
              <a:rPr lang="sr-Cyrl-CS" altLang="en-US" sz="2400" smtClean="0">
                <a:latin typeface="Constantia" panose="02030602050306030303" pitchFamily="18" charset="0"/>
              </a:rPr>
              <a:t>организма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у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ЦНС</a:t>
            </a:r>
          </a:p>
          <a:p>
            <a:pPr eaLnBrk="1" hangingPunct="1">
              <a:buFontTx/>
              <a:buNone/>
            </a:pPr>
            <a:endParaRPr lang="en-US" sz="2400" smtClean="0">
              <a:latin typeface="Constantia" panose="02030602050306030303" pitchFamily="18" charset="0"/>
            </a:endParaRPr>
          </a:p>
          <a:p>
            <a:pPr eaLnBrk="1" hangingPunct="1"/>
            <a:r>
              <a:rPr lang="sr-Cyrl-CS" altLang="en-US" sz="2400" smtClean="0">
                <a:latin typeface="Constantia" panose="02030602050306030303" pitchFamily="18" charset="0"/>
              </a:rPr>
              <a:t>Аферентни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су 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имају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најмање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три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неурона</a:t>
            </a:r>
            <a:r>
              <a:rPr lang="en-US" sz="2400" smtClean="0">
                <a:latin typeface="Constantia" panose="02030602050306030303" pitchFamily="18" charset="0"/>
              </a:rPr>
              <a:t>. </a:t>
            </a:r>
            <a:r>
              <a:rPr lang="sr-Cyrl-CS" altLang="en-US" sz="2400" smtClean="0">
                <a:latin typeface="Constantia" panose="02030602050306030303" pitchFamily="18" charset="0"/>
              </a:rPr>
              <a:t>Преносе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површни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дубоки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сензибилитет</a:t>
            </a:r>
            <a:r>
              <a:rPr lang="en-US" sz="2400" smtClean="0">
                <a:latin typeface="Constantia" panose="02030602050306030303" pitchFamily="18" charset="0"/>
              </a:rPr>
              <a:t> (</a:t>
            </a:r>
            <a:r>
              <a:rPr lang="sr-Cyrl-CS" altLang="en-US" sz="2400" smtClean="0">
                <a:latin typeface="Constantia" panose="02030602050306030303" pitchFamily="18" charset="0"/>
              </a:rPr>
              <a:t>свесни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несвесни</a:t>
            </a:r>
            <a:r>
              <a:rPr lang="en-US" sz="2400" smtClean="0">
                <a:latin typeface="Constantia" panose="02030602050306030303" pitchFamily="18" charset="0"/>
              </a:rPr>
              <a:t>).</a:t>
            </a:r>
          </a:p>
          <a:p>
            <a:pPr eaLnBrk="1" hangingPunct="1">
              <a:buFontTx/>
              <a:buNone/>
            </a:pPr>
            <a:endParaRPr lang="en-US" sz="2400" smtClean="0">
              <a:latin typeface="Constantia" panose="02030602050306030303" pitchFamily="18" charset="0"/>
            </a:endParaRPr>
          </a:p>
          <a:p>
            <a:pPr eaLnBrk="1" hangingPunct="1"/>
            <a:r>
              <a:rPr lang="sr-Cyrl-CS" altLang="en-US" sz="2400" smtClean="0">
                <a:latin typeface="Constantia" panose="02030602050306030303" pitchFamily="18" charset="0"/>
              </a:rPr>
              <a:t>Сензитивни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и</a:t>
            </a:r>
            <a:r>
              <a:rPr lang="en-US" sz="2400" smtClean="0">
                <a:latin typeface="Constantia" panose="02030602050306030303" pitchFamily="18" charset="0"/>
              </a:rPr>
              <a:t>/</a:t>
            </a:r>
            <a:r>
              <a:rPr lang="sr-Cyrl-CS" altLang="en-US" sz="2400" smtClean="0">
                <a:latin typeface="Constantia" panose="02030602050306030303" pitchFamily="18" charset="0"/>
              </a:rPr>
              <a:t>или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сензоријелни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импулси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провоцирају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као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одговор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моторну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акцију</a:t>
            </a:r>
            <a:r>
              <a:rPr lang="en-US" sz="2400" smtClean="0">
                <a:latin typeface="Constantia" panose="02030602050306030303" pitchFamily="18" charset="0"/>
              </a:rPr>
              <a:t> (</a:t>
            </a:r>
            <a:r>
              <a:rPr lang="sr-Cyrl-CS" altLang="en-US" sz="2400" smtClean="0">
                <a:latin typeface="Constantia" panose="02030602050306030303" pitchFamily="18" charset="0"/>
              </a:rPr>
              <a:t>покрет</a:t>
            </a:r>
            <a:r>
              <a:rPr lang="en-US" sz="2400" smtClean="0">
                <a:latin typeface="Constantia" panose="02030602050306030303" pitchFamily="18" charset="0"/>
              </a:rPr>
              <a:t>). </a:t>
            </a:r>
            <a:r>
              <a:rPr lang="sr-Cyrl-CS" altLang="en-US" sz="2400" smtClean="0">
                <a:latin typeface="Constantia" panose="02030602050306030303" pitchFamily="18" charset="0"/>
              </a:rPr>
              <a:t>Ти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покрети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су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свесни</a:t>
            </a:r>
            <a:r>
              <a:rPr lang="en-US" sz="2400" smtClean="0">
                <a:latin typeface="Constantia" panose="02030602050306030303" pitchFamily="18" charset="0"/>
              </a:rPr>
              <a:t>, </a:t>
            </a:r>
            <a:r>
              <a:rPr lang="sr-Cyrl-CS" altLang="en-US" sz="2400" smtClean="0">
                <a:latin typeface="Constantia" panose="02030602050306030303" pitchFamily="18" charset="0"/>
              </a:rPr>
              <a:t>вољни</a:t>
            </a:r>
            <a:r>
              <a:rPr lang="en-US" sz="2400" smtClean="0">
                <a:latin typeface="Constantia" panose="02030602050306030303" pitchFamily="18" charset="0"/>
              </a:rPr>
              <a:t>, </a:t>
            </a:r>
            <a:r>
              <a:rPr lang="sr-Cyrl-CS" altLang="en-US" sz="2400" smtClean="0">
                <a:latin typeface="Constantia" panose="02030602050306030303" pitchFamily="18" charset="0"/>
              </a:rPr>
              <a:t>и</a:t>
            </a:r>
            <a:r>
              <a:rPr lang="en-US" sz="2400" smtClean="0">
                <a:latin typeface="Constantia" panose="02030602050306030303" pitchFamily="18" charset="0"/>
              </a:rPr>
              <a:t>/</a:t>
            </a:r>
            <a:r>
              <a:rPr lang="sr-Cyrl-CS" altLang="en-US" sz="2400" smtClean="0">
                <a:latin typeface="Constantia" panose="02030602050306030303" pitchFamily="18" charset="0"/>
              </a:rPr>
              <a:t>или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несвесни</a:t>
            </a:r>
            <a:r>
              <a:rPr lang="en-US" sz="2400" smtClean="0">
                <a:latin typeface="Constantia" panose="02030602050306030303" pitchFamily="18" charset="0"/>
              </a:rPr>
              <a:t> (</a:t>
            </a:r>
            <a:r>
              <a:rPr lang="sr-Cyrl-CS" altLang="en-US" sz="2400" smtClean="0">
                <a:latin typeface="Constantia" panose="02030602050306030303" pitchFamily="18" charset="0"/>
              </a:rPr>
              <a:t>рефлексни</a:t>
            </a:r>
            <a:r>
              <a:rPr lang="en-US" sz="2400" smtClean="0">
                <a:latin typeface="Constantia" panose="02030602050306030303" pitchFamily="18" charset="0"/>
              </a:rPr>
              <a:t>).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43025"/>
            <a:ext cx="9109075" cy="437197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400" smtClean="0">
              <a:latin typeface="Constantia" panose="02030602050306030303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sr-Cyrl-CS" altLang="en-US" sz="2400" b="1" smtClean="0">
                <a:latin typeface="Constantia" panose="02030602050306030303" pitchFamily="18" charset="0"/>
              </a:rPr>
              <a:t>Сензитивни</a:t>
            </a:r>
            <a:r>
              <a:rPr lang="en-US" sz="2400" b="1" smtClean="0">
                <a:latin typeface="Constantia" panose="02030602050306030303" pitchFamily="18" charset="0"/>
              </a:rPr>
              <a:t>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путеви</a:t>
            </a:r>
            <a:endParaRPr lang="en-US" sz="2400" b="1" smtClean="0">
              <a:latin typeface="Constantia" panose="02030602050306030303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sr-Cyrl-CS" altLang="en-US" sz="2400" smtClean="0">
              <a:latin typeface="Constantia" panose="02030602050306030303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sr-Cyrl-CS" altLang="en-US" sz="2400" smtClean="0">
              <a:latin typeface="Constantia" panose="02030602050306030303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sr-Cyrl-CS" altLang="en-US" sz="2400" smtClean="0">
                <a:latin typeface="Constantia" panose="02030602050306030303" pitchFamily="18" charset="0"/>
              </a:rPr>
              <a:t>Имају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најмање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три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неурона</a:t>
            </a:r>
            <a:r>
              <a:rPr lang="en-US" sz="240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smtClean="0">
                <a:latin typeface="Constantia" panose="02030602050306030303" pitchFamily="18" charset="0"/>
              </a:rPr>
              <a:t>I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неурон</a:t>
            </a:r>
            <a:r>
              <a:rPr lang="en-US" sz="2400" smtClean="0">
                <a:latin typeface="Constantia" panose="02030602050306030303" pitchFamily="18" charset="0"/>
              </a:rPr>
              <a:t> – </a:t>
            </a:r>
            <a:r>
              <a:rPr lang="sr-Cyrl-CS" altLang="en-US" sz="2400" smtClean="0">
                <a:latin typeface="Constantia" panose="02030602050306030303" pitchFamily="18" charset="0"/>
              </a:rPr>
              <a:t>налази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се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у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сензитивним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ганглионима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спиналних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живаца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у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сензитивним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ганглионима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RS" altLang="en-US" sz="2400" smtClean="0">
                <a:latin typeface="Constantia" panose="02030602050306030303" pitchFamily="18" charset="0"/>
              </a:rPr>
              <a:t>кранијалних нерава</a:t>
            </a:r>
            <a:r>
              <a:rPr lang="en-US" sz="240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smtClean="0">
                <a:latin typeface="Constantia" panose="02030602050306030303" pitchFamily="18" charset="0"/>
              </a:rPr>
              <a:t>II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неурон</a:t>
            </a:r>
            <a:r>
              <a:rPr lang="en-US" sz="2400" smtClean="0">
                <a:latin typeface="Constantia" panose="02030602050306030303" pitchFamily="18" charset="0"/>
              </a:rPr>
              <a:t> – </a:t>
            </a:r>
            <a:r>
              <a:rPr lang="sr-Cyrl-CS" altLang="en-US" sz="2400" smtClean="0">
                <a:latin typeface="Constantia" panose="02030602050306030303" pitchFamily="18" charset="0"/>
              </a:rPr>
              <a:t>налази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се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у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сензитивним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једрима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кичмене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мождине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или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у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сензитивним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центрима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у</a:t>
            </a:r>
            <a:r>
              <a:rPr lang="sr-Cyrl-RS" alt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продуженој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мождини</a:t>
            </a:r>
            <a:r>
              <a:rPr lang="en-US" sz="240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smtClean="0">
                <a:latin typeface="Constantia" panose="02030602050306030303" pitchFamily="18" charset="0"/>
              </a:rPr>
              <a:t>III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неурон</a:t>
            </a:r>
            <a:r>
              <a:rPr lang="en-US" sz="2400" smtClean="0">
                <a:latin typeface="Constantia" panose="02030602050306030303" pitchFamily="18" charset="0"/>
              </a:rPr>
              <a:t> – </a:t>
            </a:r>
            <a:r>
              <a:rPr lang="sr-Cyrl-CS" altLang="en-US" sz="2400" smtClean="0">
                <a:latin typeface="Constantia" panose="02030602050306030303" pitchFamily="18" charset="0"/>
              </a:rPr>
              <a:t>сензитивна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једра</a:t>
            </a:r>
            <a:r>
              <a:rPr lang="en-US" sz="2400" smtClean="0">
                <a:latin typeface="Constantia" panose="02030602050306030303" pitchFamily="18" charset="0"/>
              </a:rPr>
              <a:t> </a:t>
            </a:r>
            <a:r>
              <a:rPr lang="sr-Cyrl-CS" altLang="en-US" sz="2400" smtClean="0">
                <a:latin typeface="Constantia" panose="02030602050306030303" pitchFamily="18" charset="0"/>
              </a:rPr>
              <a:t>таламуса</a:t>
            </a:r>
            <a:r>
              <a:rPr lang="en-US" sz="2400" smtClean="0">
                <a:latin typeface="Constantia" panose="02030602050306030303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2413" y="260350"/>
            <a:ext cx="8713787" cy="64817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dirty="0" smtClean="0">
                <a:latin typeface="Constantia" panose="02030602050306030303" pitchFamily="18" charset="0"/>
              </a:rPr>
              <a:t>СПИНОТАЛАМИЧКИ</a:t>
            </a:r>
            <a:r>
              <a:rPr lang="en-US" sz="1800" b="1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dirty="0" smtClean="0">
                <a:latin typeface="Constantia" panose="02030602050306030303" pitchFamily="18" charset="0"/>
              </a:rPr>
              <a:t>ПУТ</a:t>
            </a:r>
            <a:r>
              <a:rPr lang="en-US" sz="1800" b="1" dirty="0" smtClean="0">
                <a:latin typeface="Constantia" panose="02030602050306030303" pitchFamily="18" charset="0"/>
              </a:rPr>
              <a:t> (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TRACTUS SPINOTHALAMICUS-EDINGER</a:t>
            </a:r>
            <a:r>
              <a:rPr lang="en-US" sz="1800" b="1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dirty="0" smtClean="0">
                <a:latin typeface="Constantia" panose="02030602050306030303" pitchFamily="18" charset="0"/>
              </a:rPr>
              <a:t>Дефиниција</a:t>
            </a:r>
            <a:r>
              <a:rPr lang="en-US" sz="1800" b="1" dirty="0" smtClean="0">
                <a:latin typeface="Constantia" panose="02030602050306030303" pitchFamily="18" charset="0"/>
              </a:rPr>
              <a:t>: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Спиноталамички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пут</a:t>
            </a:r>
            <a:r>
              <a:rPr lang="en-US" sz="1800" dirty="0" smtClean="0">
                <a:latin typeface="Constantia" panose="02030602050306030303" pitchFamily="18" charset="0"/>
              </a:rPr>
              <a:t> (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tractus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spinothalamicus-Edinger</a:t>
            </a:r>
            <a:r>
              <a:rPr lang="en-US" sz="1800" dirty="0" smtClean="0">
                <a:latin typeface="Constantia" panose="02030602050306030303" pitchFamily="18" charset="0"/>
              </a:rPr>
              <a:t>)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је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пут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који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dirty="0" smtClean="0">
                <a:latin typeface="Constantia" panose="02030602050306030303" pitchFamily="18" charset="0"/>
              </a:rPr>
              <a:t>проводи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свесни</a:t>
            </a:r>
            <a:r>
              <a:rPr lang="en-US" sz="1800" dirty="0" smtClean="0">
                <a:latin typeface="Constantia" panose="02030602050306030303" pitchFamily="18" charset="0"/>
              </a:rPr>
              <a:t>,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површни</a:t>
            </a:r>
            <a:r>
              <a:rPr lang="en-US" sz="1800" dirty="0" smtClean="0">
                <a:latin typeface="Constantia" panose="02030602050306030303" pitchFamily="18" charset="0"/>
              </a:rPr>
              <a:t>,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протопатички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сензибилитет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трупа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удова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 (бол, додир,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 smtClean="0">
                <a:latin typeface="Constantia" panose="02030602050306030303" pitchFamily="18" charset="0"/>
              </a:rPr>
              <a:t>температура)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dirty="0" smtClean="0">
                <a:latin typeface="Constantia" panose="02030602050306030303" pitchFamily="18" charset="0"/>
              </a:rPr>
              <a:t>Неурон</a:t>
            </a:r>
            <a:r>
              <a:rPr lang="en-US" sz="18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I</a:t>
            </a:r>
            <a:r>
              <a:rPr lang="en-US" sz="1800" b="1" dirty="0" smtClean="0">
                <a:latin typeface="Constantia" panose="02030602050306030303" pitchFamily="18" charset="0"/>
              </a:rPr>
              <a:t> :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Спинални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ганглион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(у задњем корену кичменог живца)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Constantia" panose="02030602050306030303" pitchFamily="18" charset="0"/>
              </a:rPr>
              <a:t>  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Периферни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продужеци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полазе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из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рецептора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за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бол</a:t>
            </a:r>
            <a:r>
              <a:rPr lang="en-US" sz="1800" dirty="0" smtClean="0">
                <a:latin typeface="Constantia" panose="02030602050306030303" pitchFamily="18" charset="0"/>
              </a:rPr>
              <a:t>,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температуру</a:t>
            </a:r>
            <a:r>
              <a:rPr lang="en-US" sz="1800" dirty="0" smtClean="0">
                <a:latin typeface="Constantia" panose="02030602050306030303" pitchFamily="18" charset="0"/>
              </a:rPr>
              <a:t>,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груби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доди</a:t>
            </a:r>
            <a:br>
              <a:rPr lang="sr-Cyrl-CS" altLang="en-US" sz="1800" dirty="0" smtClean="0">
                <a:latin typeface="Constantia" panose="02030602050306030303" pitchFamily="18" charset="0"/>
              </a:rPr>
            </a:br>
            <a:r>
              <a:rPr lang="sr-Cyrl-CS" altLang="en-US" sz="1800" dirty="0" smtClean="0">
                <a:latin typeface="Constantia" panose="02030602050306030303" pitchFamily="18" charset="0"/>
              </a:rPr>
              <a:t>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притисак</a:t>
            </a:r>
            <a:r>
              <a:rPr lang="en-US" sz="1800" dirty="0" smtClean="0">
                <a:latin typeface="Constantia" panose="02030602050306030303" pitchFamily="18" charset="0"/>
              </a:rPr>
              <a:t>,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смештених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у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кожи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трупа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удова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Constantia" panose="02030602050306030303" pitchFamily="18" charset="0"/>
              </a:rPr>
              <a:t>  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Централни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продужеци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одлазе до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неурона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задњег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стуба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кичмене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мождине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dirty="0" smtClean="0">
                <a:latin typeface="Constantia" panose="02030602050306030303" pitchFamily="18" charset="0"/>
              </a:rPr>
              <a:t>Неурон</a:t>
            </a:r>
            <a:r>
              <a:rPr lang="en-US" sz="18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II</a:t>
            </a:r>
            <a:r>
              <a:rPr lang="en-US" sz="1800" b="1" dirty="0" smtClean="0">
                <a:latin typeface="Constantia" panose="02030602050306030303" pitchFamily="18" charset="0"/>
              </a:rPr>
              <a:t>: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Неурони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задњег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стуба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кичмене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мождине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Constantia" panose="02030602050306030303" pitchFamily="18" charset="0"/>
              </a:rPr>
              <a:t>  </a:t>
            </a:r>
            <a:r>
              <a:rPr 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аксони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неурона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smtClean="0">
                <a:latin typeface="Constantia" panose="02030602050306030303" pitchFamily="18" charset="0"/>
              </a:rPr>
              <a:t>II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прелазе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на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супротну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страну</a:t>
            </a:r>
            <a:r>
              <a:rPr lang="en-US" sz="1800" dirty="0" smtClean="0">
                <a:latin typeface="Constantia" panose="02030602050306030303" pitchFamily="18" charset="0"/>
              </a:rPr>
              <a:t> 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кичмене мождине и</a:t>
            </a:r>
            <a:r>
              <a:rPr lang="sr-Cyrl-RS" alt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 граде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tractus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spinothalamicus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lateralis</a:t>
            </a:r>
            <a:r>
              <a:rPr lang="en-GB" altLang="en-US" sz="1800" dirty="0" smtClean="0">
                <a:latin typeface="Constantia" panose="02030602050306030303" pitchFamily="18" charset="0"/>
              </a:rPr>
              <a:t>,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који се пење кроз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funiculus</a:t>
            </a: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lateralis</a:t>
            </a: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кичмене мождине</a:t>
            </a:r>
            <a:r>
              <a:rPr lang="en-GB" altLang="en-US" sz="1800" dirty="0" smtClean="0">
                <a:latin typeface="Constantia" panose="02030602050306030303" pitchFamily="18" charset="0"/>
              </a:rPr>
              <a:t> (</a:t>
            </a:r>
            <a:r>
              <a:rPr lang="sr-Cyrl-CS" altLang="en-US" sz="1800" dirty="0">
                <a:latin typeface="Constantia" panose="02030602050306030303" pitchFamily="18" charset="0"/>
              </a:rPr>
              <a:t>за</a:t>
            </a:r>
            <a:r>
              <a:rPr lang="en-US" sz="1800" dirty="0">
                <a:latin typeface="Constantia" panose="02030602050306030303" pitchFamily="18" charset="0"/>
              </a:rPr>
              <a:t> </a:t>
            </a:r>
            <a:r>
              <a:rPr lang="sr-Cyrl-CS" altLang="en-US" sz="1800" dirty="0">
                <a:latin typeface="Constantia" panose="02030602050306030303" pitchFamily="18" charset="0"/>
              </a:rPr>
              <a:t>бол</a:t>
            </a:r>
            <a:r>
              <a:rPr lang="en-US" sz="1800" dirty="0">
                <a:latin typeface="Constantia" panose="02030602050306030303" pitchFamily="18" charset="0"/>
              </a:rPr>
              <a:t> </a:t>
            </a:r>
            <a:r>
              <a:rPr lang="sr-Cyrl-CS" altLang="en-US" sz="1800" dirty="0">
                <a:latin typeface="Constantia" panose="02030602050306030303" pitchFamily="18" charset="0"/>
              </a:rPr>
              <a:t>и</a:t>
            </a:r>
            <a:r>
              <a:rPr lang="en-US" sz="1800" dirty="0">
                <a:latin typeface="Constantia" panose="02030602050306030303" pitchFamily="18" charset="0"/>
              </a:rPr>
              <a:t> </a:t>
            </a:r>
            <a:r>
              <a:rPr lang="sr-Cyrl-CS" altLang="en-US" sz="1800" dirty="0">
                <a:latin typeface="Constantia" panose="02030602050306030303" pitchFamily="18" charset="0"/>
              </a:rPr>
              <a:t>температуру</a:t>
            </a:r>
            <a:r>
              <a:rPr lang="en-US" sz="1800" dirty="0">
                <a:latin typeface="Constantia" panose="02030602050306030303" pitchFamily="18" charset="0"/>
              </a:rPr>
              <a:t> </a:t>
            </a:r>
            <a:r>
              <a:rPr lang="en-US" sz="1800" dirty="0" smtClean="0">
                <a:latin typeface="Constantia" panose="02030602050306030303" pitchFamily="18" charset="0"/>
              </a:rPr>
              <a:t>)</a:t>
            </a:r>
            <a:r>
              <a:rPr lang="en-US" sz="1800" dirty="0">
                <a:latin typeface="Constantia" panose="02030602050306030303" pitchFamily="18" charset="0"/>
              </a:rPr>
              <a:t> </a:t>
            </a:r>
            <a:r>
              <a:rPr lang="sr-Cyrl-RS" sz="1800" dirty="0" smtClean="0">
                <a:latin typeface="Constantia" panose="02030602050306030303" pitchFamily="18" charset="0"/>
              </a:rPr>
              <a:t>и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tractus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spinothalamicus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smtClean="0">
                <a:latin typeface="Constantia" panose="02030602050306030303" pitchFamily="18" charset="0"/>
              </a:rPr>
              <a:t>anterior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RS" sz="1800" dirty="0" smtClean="0">
                <a:latin typeface="Constantia" panose="02030602050306030303" pitchFamily="18" charset="0"/>
              </a:rPr>
              <a:t>који се пење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кроз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funiculus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anterior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 кичмене мождине (за груби додир и притисак)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dirty="0" smtClean="0">
                <a:latin typeface="Constantia" panose="02030602050306030303" pitchFamily="18" charset="0"/>
              </a:rPr>
              <a:t>Неурон</a:t>
            </a:r>
            <a:r>
              <a:rPr lang="en-US" sz="18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III</a:t>
            </a:r>
            <a:r>
              <a:rPr lang="en-US" sz="1800" b="1" dirty="0" smtClean="0">
                <a:latin typeface="Constantia" panose="02030602050306030303" pitchFamily="18" charset="0"/>
              </a:rPr>
              <a:t>: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Сензитивна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једра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латералне групе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таламуса</a:t>
            </a:r>
            <a:r>
              <a:rPr lang="en-US" sz="1800" dirty="0" smtClean="0">
                <a:latin typeface="Constantia" panose="02030602050306030303" pitchFamily="18" charset="0"/>
              </a:rPr>
              <a:t> 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одакле влакана одлазе ка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примарно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м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соматосензорно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м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пољ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у</a:t>
            </a:r>
            <a:r>
              <a:rPr lang="en-US" sz="1800" dirty="0" smtClean="0">
                <a:latin typeface="Constantia" panose="02030602050306030303" pitchFamily="18" charset="0"/>
              </a:rPr>
              <a:t> (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gyrus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postcentralis</a:t>
            </a:r>
            <a:r>
              <a:rPr lang="en-US" sz="1800" dirty="0" smtClean="0">
                <a:latin typeface="Constantia" panose="02030602050306030303" pitchFamily="18" charset="0"/>
              </a:rPr>
              <a:t>)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и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задња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трећина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lobulus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paracentralis</a:t>
            </a:r>
            <a:r>
              <a:rPr lang="en-US" sz="1800" dirty="0" smtClean="0">
                <a:latin typeface="Constantia" panose="02030602050306030303" pitchFamily="18" charset="0"/>
              </a:rPr>
              <a:t>-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а</a:t>
            </a:r>
            <a:endParaRPr lang="en-US" sz="18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6513" y="333375"/>
            <a:ext cx="9107487" cy="63881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1800" b="1" smtClean="0">
                <a:latin typeface="Constantia" panose="02030602050306030303" pitchFamily="18" charset="0"/>
              </a:rPr>
              <a:t>LEMNISCUS MEDIALIS</a:t>
            </a:r>
            <a:r>
              <a:rPr lang="en-US" sz="1800" b="1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FontTx/>
              <a:buNone/>
            </a:pPr>
            <a:endParaRPr lang="en-US" sz="1800" b="1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Дефиниција</a:t>
            </a:r>
            <a:r>
              <a:rPr lang="en-US" sz="1800" b="1" smtClean="0">
                <a:latin typeface="Constantia" panose="02030602050306030303" pitchFamily="18" charset="0"/>
              </a:rPr>
              <a:t>: </a:t>
            </a:r>
            <a:r>
              <a:rPr lang="sr-Cyrl-CS" altLang="en-US" sz="1800" smtClean="0">
                <a:latin typeface="Constantia" panose="02030602050306030303" pitchFamily="18" charset="0"/>
              </a:rPr>
              <a:t>Систем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медијалног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лемнискуса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обухвата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путеве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који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спроводе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свесни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површни</a:t>
            </a:r>
            <a:r>
              <a:rPr lang="en-US" sz="1800" smtClean="0">
                <a:latin typeface="Constantia" panose="02030602050306030303" pitchFamily="18" charset="0"/>
              </a:rPr>
              <a:t> (</a:t>
            </a:r>
            <a:r>
              <a:rPr lang="sr-Cyrl-RS" altLang="en-US" sz="1800" smtClean="0">
                <a:latin typeface="Constantia" panose="02030602050306030303" pitchFamily="18" charset="0"/>
              </a:rPr>
              <a:t>фини додир</a:t>
            </a:r>
            <a:r>
              <a:rPr lang="en-US" sz="1800" smtClean="0">
                <a:latin typeface="Constantia" panose="02030602050306030303" pitchFamily="18" charset="0"/>
              </a:rPr>
              <a:t>)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свесни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дубоки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(вибрације, положај) </a:t>
            </a:r>
            <a:r>
              <a:rPr lang="sr-Cyrl-CS" altLang="en-US" sz="1800" smtClean="0">
                <a:latin typeface="Constantia" panose="02030602050306030303" pitchFamily="18" charset="0"/>
              </a:rPr>
              <a:t>сензибилите</a:t>
            </a:r>
            <a:r>
              <a:rPr lang="sr-Cyrl-RS" altLang="en-US" sz="1800" smtClean="0">
                <a:latin typeface="Constantia" panose="02030602050306030303" pitchFamily="18" charset="0"/>
              </a:rPr>
              <a:t>т</a:t>
            </a:r>
            <a:endParaRPr lang="sr-Cyrl-CS" altLang="en-US" sz="180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трупа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удова</a:t>
            </a:r>
            <a:r>
              <a:rPr lang="en-US" sz="1800" smtClean="0">
                <a:latin typeface="Constantia" panose="02030602050306030303" pitchFamily="18" charset="0"/>
              </a:rPr>
              <a:t>, </a:t>
            </a:r>
            <a:r>
              <a:rPr lang="sr-Cyrl-CS" altLang="en-US" sz="1800" smtClean="0">
                <a:latin typeface="Constantia" panose="02030602050306030303" pitchFamily="18" charset="0"/>
              </a:rPr>
              <a:t>као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општи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сензибилитет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главе</a:t>
            </a:r>
            <a:r>
              <a:rPr lang="en-US" sz="180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buFontTx/>
              <a:buNone/>
            </a:pPr>
            <a:endParaRPr lang="en-US" sz="1800" b="1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Неурон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en-US" altLang="en-US" sz="1800" b="1" smtClean="0">
                <a:latin typeface="Constantia" panose="02030602050306030303" pitchFamily="18" charset="0"/>
              </a:rPr>
              <a:t>I</a:t>
            </a:r>
            <a:r>
              <a:rPr lang="en-US" sz="1800" b="1" smtClean="0">
                <a:latin typeface="Constantia" panose="02030602050306030303" pitchFamily="18" charset="0"/>
              </a:rPr>
              <a:t>: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Спинални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сензитивни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ганглиони</a:t>
            </a:r>
            <a:endParaRPr lang="en-US" sz="180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Периферни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продужеци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полазе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из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рецептора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кожи</a:t>
            </a:r>
            <a:r>
              <a:rPr lang="en-US" sz="1800" smtClean="0">
                <a:latin typeface="Constantia" panose="02030602050306030303" pitchFamily="18" charset="0"/>
              </a:rPr>
              <a:t> (</a:t>
            </a:r>
            <a:r>
              <a:rPr lang="sr-Cyrl-RS" altLang="en-US" sz="1800" smtClean="0">
                <a:latin typeface="Constantia" panose="02030602050306030303" pitchFamily="18" charset="0"/>
              </a:rPr>
              <a:t>за </a:t>
            </a:r>
            <a:r>
              <a:rPr lang="sr-Cyrl-CS" altLang="en-US" sz="1800" smtClean="0">
                <a:latin typeface="Constantia" panose="02030602050306030303" pitchFamily="18" charset="0"/>
              </a:rPr>
              <a:t>фин</a:t>
            </a:r>
            <a:r>
              <a:rPr lang="sr-Cyrl-R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дод</a:t>
            </a:r>
            <a:r>
              <a:rPr lang="sr-Cyrl-RS" altLang="en-US" sz="1800" smtClean="0">
                <a:latin typeface="Constantia" panose="02030602050306030303" pitchFamily="18" charset="0"/>
              </a:rPr>
              <a:t>ир)</a:t>
            </a:r>
            <a:r>
              <a:rPr lang="en-US" sz="1800" smtClean="0">
                <a:latin typeface="Constantia" panose="02030602050306030303" pitchFamily="18" charset="0"/>
              </a:rPr>
              <a:t>, </a:t>
            </a:r>
            <a:r>
              <a:rPr lang="sr-Cyrl-CS" altLang="en-US" sz="1800" smtClean="0">
                <a:latin typeface="Constantia" panose="02030602050306030303" pitchFamily="18" charset="0"/>
              </a:rPr>
              <a:t>зглобним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чаурама</a:t>
            </a:r>
            <a:r>
              <a:rPr lang="en-US" sz="1800" smtClean="0">
                <a:latin typeface="Constantia" panose="02030602050306030303" pitchFamily="18" charset="0"/>
              </a:rPr>
              <a:t>, </a:t>
            </a:r>
            <a:r>
              <a:rPr lang="sr-Cyrl-CS" altLang="en-US" sz="1800" smtClean="0">
                <a:latin typeface="Constantia" panose="02030602050306030303" pitchFamily="18" charset="0"/>
              </a:rPr>
              <a:t>тетивама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мишића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костима</a:t>
            </a:r>
            <a:r>
              <a:rPr lang="en-US" sz="180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Централни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продужеци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уласком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кичмену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мождину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дају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гране које уалзе у састав</a:t>
            </a:r>
          </a:p>
          <a:p>
            <a:pPr eaLnBrk="1" hangingPunct="1">
              <a:buFontTx/>
              <a:buNone/>
            </a:pPr>
            <a:r>
              <a:rPr lang="en-US" altLang="en-US" sz="1800" b="1" smtClean="0">
                <a:latin typeface="Constantia" panose="02030602050306030303" pitchFamily="18" charset="0"/>
              </a:rPr>
              <a:t>fasciculus gracilis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(иде из </a:t>
            </a:r>
            <a:r>
              <a:rPr lang="sr-Cyrl-CS" altLang="en-US" sz="1800" smtClean="0">
                <a:latin typeface="Constantia" panose="02030602050306030303" pitchFamily="18" charset="0"/>
              </a:rPr>
              <a:t>сакрални</a:t>
            </a:r>
            <a:r>
              <a:rPr lang="sr-Cyrl-RS" altLang="en-US" sz="1800" smtClean="0">
                <a:latin typeface="Constantia" panose="02030602050306030303" pitchFamily="18" charset="0"/>
              </a:rPr>
              <a:t>х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лумбални</a:t>
            </a:r>
            <a:r>
              <a:rPr lang="sr-Cyrl-RS" altLang="en-US" sz="1800" smtClean="0">
                <a:latin typeface="Constantia" panose="02030602050306030303" pitchFamily="18" charset="0"/>
              </a:rPr>
              <a:t>х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сег</a:t>
            </a:r>
            <a:r>
              <a:rPr lang="sr-Cyrl-RS" altLang="en-US" sz="1800" smtClean="0">
                <a:latin typeface="Constantia" panose="02030602050306030303" pitchFamily="18" charset="0"/>
              </a:rPr>
              <a:t>мената и </a:t>
            </a:r>
            <a:r>
              <a:rPr lang="en-US" altLang="en-US" sz="1800" b="1" smtClean="0">
                <a:latin typeface="Constantia" panose="02030602050306030303" pitchFamily="18" charset="0"/>
                <a:sym typeface="Wingdings" panose="05000000000000000000" pitchFamily="2" charset="2"/>
              </a:rPr>
              <a:t>f</a:t>
            </a:r>
            <a:r>
              <a:rPr lang="en-US" altLang="en-US" sz="1800" b="1" smtClean="0">
                <a:latin typeface="Constantia" panose="02030602050306030303" pitchFamily="18" charset="0"/>
              </a:rPr>
              <a:t>asciculus cuneatus</a:t>
            </a:r>
          </a:p>
          <a:p>
            <a:pPr eaLnBrk="1" hangingPunct="1">
              <a:buFontTx/>
              <a:buNone/>
            </a:pPr>
            <a:r>
              <a:rPr lang="en-US" sz="1800" b="1" smtClean="0">
                <a:latin typeface="Constantia" panose="02030602050306030303" pitchFamily="18" charset="0"/>
              </a:rPr>
              <a:t>(</a:t>
            </a:r>
            <a:r>
              <a:rPr lang="sr-Cyrl-RS" altLang="en-US" sz="1800" smtClean="0">
                <a:latin typeface="Constantia" panose="02030602050306030303" pitchFamily="18" charset="0"/>
              </a:rPr>
              <a:t>иде из </a:t>
            </a:r>
            <a:r>
              <a:rPr lang="sr-Cyrl-CS" altLang="en-US" sz="1800" smtClean="0">
                <a:latin typeface="Constantia" panose="02030602050306030303" pitchFamily="18" charset="0"/>
              </a:rPr>
              <a:t>торакални</a:t>
            </a:r>
            <a:r>
              <a:rPr lang="sr-Cyrl-RS" altLang="en-US" sz="1800" smtClean="0">
                <a:latin typeface="Constantia" panose="02030602050306030303" pitchFamily="18" charset="0"/>
              </a:rPr>
              <a:t>х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и </a:t>
            </a:r>
            <a:r>
              <a:rPr lang="sr-Cyrl-CS" altLang="en-US" sz="1800" smtClean="0">
                <a:latin typeface="Constantia" panose="02030602050306030303" pitchFamily="18" charset="0"/>
              </a:rPr>
              <a:t>цервикални</a:t>
            </a:r>
            <a:r>
              <a:rPr lang="sr-Cyrl-RS" altLang="en-US" sz="1800" smtClean="0">
                <a:latin typeface="Constantia" panose="02030602050306030303" pitchFamily="18" charset="0"/>
              </a:rPr>
              <a:t>х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сегмен</a:t>
            </a:r>
            <a:r>
              <a:rPr lang="sr-Cyrl-RS" altLang="en-US" sz="1800" smtClean="0">
                <a:latin typeface="Constantia" panose="02030602050306030303" pitchFamily="18" charset="0"/>
              </a:rPr>
              <a:t>ата</a:t>
            </a:r>
            <a:r>
              <a:rPr lang="en-US" sz="1800" b="1" smtClean="0">
                <a:latin typeface="Constantia" panose="02030602050306030303" pitchFamily="18" charset="0"/>
              </a:rPr>
              <a:t>)</a:t>
            </a:r>
            <a:r>
              <a:rPr lang="sr-Cyrl-RS" altLang="en-US" sz="1800" b="1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и иду до једара продужене мождине</a:t>
            </a:r>
          </a:p>
          <a:p>
            <a:pPr eaLnBrk="1" hangingPunct="1">
              <a:buFontTx/>
              <a:buNone/>
            </a:pPr>
            <a:endParaRPr lang="sr-Cyrl-RS" altLang="en-US" sz="180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Неурон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en-US" altLang="en-US" sz="1800" b="1" smtClean="0">
                <a:latin typeface="Constantia" panose="02030602050306030303" pitchFamily="18" charset="0"/>
              </a:rPr>
              <a:t>II</a:t>
            </a:r>
            <a:r>
              <a:rPr lang="en-US" sz="1800" b="1" smtClean="0">
                <a:latin typeface="Constantia" panose="02030602050306030303" pitchFamily="18" charset="0"/>
              </a:rPr>
              <a:t>: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nc. gracilis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nc</a:t>
            </a:r>
            <a:r>
              <a:rPr lang="en-US" sz="1800" smtClean="0">
                <a:latin typeface="Constantia" panose="02030602050306030303" pitchFamily="18" charset="0"/>
              </a:rPr>
              <a:t>. </a:t>
            </a:r>
            <a:r>
              <a:rPr lang="en-US" altLang="en-US" sz="1800" smtClean="0">
                <a:latin typeface="Constantia" panose="02030602050306030303" pitchFamily="18" charset="0"/>
              </a:rPr>
              <a:t>cuneatus</a:t>
            </a:r>
            <a:r>
              <a:rPr lang="sr-Cyrl-RS" altLang="en-US" sz="1800" smtClean="0">
                <a:latin typeface="Constantia" panose="02030602050306030303" pitchFamily="18" charset="0"/>
              </a:rPr>
              <a:t> продужене мождине</a:t>
            </a:r>
            <a:endParaRPr lang="en-US" sz="180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en-US" sz="1800" smtClean="0">
                <a:latin typeface="Constantia" panose="02030602050306030303" pitchFamily="18" charset="0"/>
              </a:rPr>
              <a:t>     </a:t>
            </a:r>
          </a:p>
          <a:p>
            <a:pPr eaLnBrk="1" hangingPunct="1"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продуженој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мождини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понсу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медијалном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лемнискусу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придружују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аксони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неурона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II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пута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за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општи</a:t>
            </a:r>
            <a:r>
              <a:rPr lang="en-US" sz="1800" smtClean="0">
                <a:latin typeface="Constantia" panose="02030602050306030303" pitchFamily="18" charset="0"/>
              </a:rPr>
              <a:t> (</a:t>
            </a:r>
            <a:r>
              <a:rPr lang="sr-Cyrl-CS" altLang="en-US" sz="1800" smtClean="0">
                <a:latin typeface="Constantia" panose="02030602050306030303" pitchFamily="18" charset="0"/>
              </a:rPr>
              <a:t>површни</a:t>
            </a:r>
            <a:r>
              <a:rPr lang="en-US" sz="1800" smtClean="0">
                <a:latin typeface="Constantia" panose="02030602050306030303" pitchFamily="18" charset="0"/>
              </a:rPr>
              <a:t>, </a:t>
            </a:r>
            <a:r>
              <a:rPr lang="sr-Cyrl-CS" altLang="en-US" sz="1800" smtClean="0">
                <a:latin typeface="Constantia" panose="02030602050306030303" pitchFamily="18" charset="0"/>
              </a:rPr>
              <a:t>дубоки</a:t>
            </a:r>
            <a:r>
              <a:rPr lang="en-US" sz="1800" smtClean="0">
                <a:latin typeface="Constantia" panose="02030602050306030303" pitchFamily="18" charset="0"/>
              </a:rPr>
              <a:t>, </a:t>
            </a:r>
            <a:r>
              <a:rPr lang="sr-Cyrl-CS" altLang="en-US" sz="1800" smtClean="0">
                <a:latin typeface="Constantia" panose="02030602050306030303" pitchFamily="18" charset="0"/>
              </a:rPr>
              <a:t>густативни</a:t>
            </a:r>
            <a:r>
              <a:rPr lang="en-US" sz="1800" smtClean="0">
                <a:latin typeface="Constantia" panose="02030602050306030303" pitchFamily="18" charset="0"/>
              </a:rPr>
              <a:t>) </a:t>
            </a:r>
            <a:r>
              <a:rPr lang="sr-Cyrl-CS" altLang="en-US" sz="1800" smtClean="0">
                <a:latin typeface="Constantia" panose="02030602050306030303" pitchFamily="18" charset="0"/>
              </a:rPr>
              <a:t>сензибилитет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главе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врата</a:t>
            </a:r>
            <a:r>
              <a:rPr lang="en-US" sz="1800" smtClean="0">
                <a:latin typeface="Constantia" panose="02030602050306030303" pitchFamily="18" charset="0"/>
              </a:rPr>
              <a:t>.</a:t>
            </a:r>
            <a:endParaRPr lang="en-US" sz="1800" b="1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196975"/>
            <a:ext cx="8229600" cy="53276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Неурон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en-US" altLang="en-US" sz="1800" b="1" smtClean="0">
                <a:latin typeface="Constantia" panose="02030602050306030303" pitchFamily="18" charset="0"/>
              </a:rPr>
              <a:t>I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пута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за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општи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сензибилитет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главе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и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врата</a:t>
            </a:r>
            <a:r>
              <a:rPr lang="en-US" sz="1800" b="1" smtClean="0">
                <a:latin typeface="Constantia" panose="02030602050306030303" pitchFamily="18" charset="0"/>
              </a:rPr>
              <a:t>:</a:t>
            </a:r>
            <a:r>
              <a:rPr lang="en-US" sz="1800" smtClean="0">
                <a:latin typeface="Constantia" panose="02030602050306030303" pitchFamily="18" charset="0"/>
              </a:rPr>
              <a:t>  </a:t>
            </a:r>
          </a:p>
          <a:p>
            <a:pPr eaLnBrk="1" hangingPunct="1"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Лежи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сензитивним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ганглионима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V</a:t>
            </a:r>
            <a:r>
              <a:rPr lang="en-US" sz="1800" smtClean="0">
                <a:latin typeface="Constantia" panose="02030602050306030303" pitchFamily="18" charset="0"/>
              </a:rPr>
              <a:t>, </a:t>
            </a:r>
            <a:r>
              <a:rPr lang="en-US" altLang="en-US" sz="1800" smtClean="0">
                <a:latin typeface="Constantia" panose="02030602050306030303" pitchFamily="18" charset="0"/>
              </a:rPr>
              <a:t>VII</a:t>
            </a:r>
            <a:r>
              <a:rPr lang="en-US" sz="1800" smtClean="0">
                <a:latin typeface="Constantia" panose="02030602050306030303" pitchFamily="18" charset="0"/>
              </a:rPr>
              <a:t>, </a:t>
            </a:r>
            <a:r>
              <a:rPr lang="en-US" altLang="en-US" sz="1800" smtClean="0">
                <a:latin typeface="Constantia" panose="02030602050306030303" pitchFamily="18" charset="0"/>
              </a:rPr>
              <a:t>IX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X </a:t>
            </a:r>
            <a:r>
              <a:rPr lang="sr-Cyrl-CS" altLang="en-US" sz="1800" smtClean="0">
                <a:latin typeface="Constantia" panose="02030602050306030303" pitchFamily="18" charset="0"/>
              </a:rPr>
              <a:t>можданог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живца</a:t>
            </a:r>
            <a:r>
              <a:rPr lang="en-US" sz="180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Периферни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продужеци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преносе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надражаје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из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коже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дубоких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ткива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главе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врата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до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сензитивних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ганглиона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V</a:t>
            </a:r>
            <a:r>
              <a:rPr lang="en-US" sz="1800" smtClean="0">
                <a:latin typeface="Constantia" panose="02030602050306030303" pitchFamily="18" charset="0"/>
              </a:rPr>
              <a:t>, </a:t>
            </a:r>
            <a:r>
              <a:rPr lang="en-US" altLang="en-US" sz="1800" smtClean="0">
                <a:latin typeface="Constantia" panose="02030602050306030303" pitchFamily="18" charset="0"/>
              </a:rPr>
              <a:t>VII</a:t>
            </a:r>
            <a:r>
              <a:rPr lang="en-US" sz="1800" smtClean="0">
                <a:latin typeface="Constantia" panose="02030602050306030303" pitchFamily="18" charset="0"/>
              </a:rPr>
              <a:t>, </a:t>
            </a:r>
            <a:r>
              <a:rPr lang="en-US" altLang="en-US" sz="1800" smtClean="0">
                <a:latin typeface="Constantia" panose="02030602050306030303" pitchFamily="18" charset="0"/>
              </a:rPr>
              <a:t>IX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X </a:t>
            </a:r>
            <a:r>
              <a:rPr lang="sr-Cyrl-CS" altLang="en-US" sz="1800" smtClean="0">
                <a:latin typeface="Constantia" panose="02030602050306030303" pitchFamily="18" charset="0"/>
              </a:rPr>
              <a:t>можданог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живца</a:t>
            </a:r>
            <a:r>
              <a:rPr lang="en-US" sz="180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buFontTx/>
              <a:buNone/>
            </a:pPr>
            <a:r>
              <a:rPr lang="sr-Cyrl-CS" altLang="en-US" sz="1800" smtClean="0">
                <a:latin typeface="Constantia" panose="02030602050306030303" pitchFamily="18" charset="0"/>
              </a:rPr>
              <a:t>Централни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продужеци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одлазе до сензитивних једара можданих живаца</a:t>
            </a:r>
          </a:p>
          <a:p>
            <a:pPr eaLnBrk="1" hangingPunct="1">
              <a:buFontTx/>
              <a:buNone/>
            </a:pPr>
            <a:endParaRPr lang="en-US" sz="180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Неурон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en-US" altLang="en-US" sz="1800" b="1" smtClean="0">
                <a:latin typeface="Constantia" panose="02030602050306030303" pitchFamily="18" charset="0"/>
              </a:rPr>
              <a:t>II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пута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за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општи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сензибилитет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главе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и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sr-Cyrl-CS" altLang="en-US" sz="1800" b="1" smtClean="0">
                <a:latin typeface="Constantia" panose="02030602050306030303" pitchFamily="18" charset="0"/>
              </a:rPr>
              <a:t>врата</a:t>
            </a:r>
            <a:r>
              <a:rPr lang="en-US" sz="1800" b="1" smtClean="0">
                <a:latin typeface="Constantia" panose="02030602050306030303" pitchFamily="18" charset="0"/>
              </a:rPr>
              <a:t>: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sr-Cyrl-RS" altLang="en-US" sz="1800" smtClean="0">
                <a:latin typeface="Constantia" panose="02030602050306030303" pitchFamily="18" charset="0"/>
              </a:rPr>
              <a:t>Налази се у сензитивним једарима можданих живаца</a:t>
            </a:r>
          </a:p>
          <a:p>
            <a:pPr eaLnBrk="1" hangingPunct="1">
              <a:buFontTx/>
              <a:buNone/>
            </a:pPr>
            <a:r>
              <a:rPr lang="en-US" sz="180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sr-Cyrl-CS" altLang="en-US" sz="1800" smtClean="0">
                <a:latin typeface="Constantia" panose="02030602050306030303" pitchFamily="18" charset="0"/>
              </a:rPr>
              <a:t>аксони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неурона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II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формирају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lemnisus trigeminalis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који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се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придружу</a:t>
            </a:r>
            <a:r>
              <a:rPr lang="en-GB" altLang="en-US" sz="1800" smtClean="0">
                <a:latin typeface="Constantia" panose="02030602050306030303" pitchFamily="18" charset="0"/>
              </a:rPr>
              <a:t>je </a:t>
            </a:r>
            <a:r>
              <a:rPr lang="en-US" altLang="en-US" sz="1800" smtClean="0">
                <a:latin typeface="Constantia" panose="02030602050306030303" pitchFamily="18" charset="0"/>
              </a:rPr>
              <a:t>lemnisus medialis-</a:t>
            </a:r>
            <a:r>
              <a:rPr lang="sr-Cyrl-CS" altLang="en-US" sz="1800" smtClean="0">
                <a:latin typeface="Constantia" panose="02030602050306030303" pitchFamily="18" charset="0"/>
              </a:rPr>
              <a:t>у</a:t>
            </a:r>
            <a:endParaRPr lang="en-US" sz="1800" smtClean="0">
              <a:latin typeface="Constantia" panose="02030602050306030303" pitchFamily="18" charset="0"/>
              <a:sym typeface="Wingdings" panose="05000000000000000000" pitchFamily="2" charset="2"/>
            </a:endParaRPr>
          </a:p>
          <a:p>
            <a:pPr eaLnBrk="1" hangingPunct="1">
              <a:buFontTx/>
              <a:buNone/>
            </a:pPr>
            <a:endParaRPr lang="en-US" sz="1800" b="1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en-US" sz="1800" b="1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CS" altLang="en-US" sz="1800" b="1" smtClean="0">
                <a:latin typeface="Constantia" panose="02030602050306030303" pitchFamily="18" charset="0"/>
              </a:rPr>
              <a:t>Неурон</a:t>
            </a:r>
            <a:r>
              <a:rPr lang="en-US" sz="1800" b="1" smtClean="0">
                <a:latin typeface="Constantia" panose="02030602050306030303" pitchFamily="18" charset="0"/>
              </a:rPr>
              <a:t> </a:t>
            </a:r>
            <a:r>
              <a:rPr lang="en-US" altLang="en-US" sz="1800" b="1" smtClean="0">
                <a:latin typeface="Constantia" panose="02030602050306030303" pitchFamily="18" charset="0"/>
              </a:rPr>
              <a:t>III</a:t>
            </a:r>
            <a:r>
              <a:rPr lang="en-US" sz="1800" b="1" smtClean="0">
                <a:latin typeface="Constantia" panose="02030602050306030303" pitchFamily="18" charset="0"/>
              </a:rPr>
              <a:t>:</a:t>
            </a:r>
            <a:r>
              <a:rPr lang="en-US" sz="1800" smtClean="0">
                <a:latin typeface="Constantia" panose="02030602050306030303" pitchFamily="18" charset="0"/>
              </a:rPr>
              <a:t>  </a:t>
            </a:r>
            <a:r>
              <a:rPr lang="sr-Cyrl-CS" altLang="en-US" sz="1800" smtClean="0">
                <a:latin typeface="Constantia" panose="02030602050306030303" pitchFamily="18" charset="0"/>
              </a:rPr>
              <a:t>Сензитивна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једра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RS" altLang="en-US" sz="1800" smtClean="0">
                <a:latin typeface="Constantia" panose="02030602050306030303" pitchFamily="18" charset="0"/>
              </a:rPr>
              <a:t>латералне и задње групе </a:t>
            </a:r>
            <a:r>
              <a:rPr lang="sr-Cyrl-CS" altLang="en-US" sz="1800" smtClean="0">
                <a:latin typeface="Constantia" panose="02030602050306030303" pitchFamily="18" charset="0"/>
              </a:rPr>
              <a:t>таламуса</a:t>
            </a:r>
            <a:r>
              <a:rPr lang="en-US" sz="1800" smtClean="0">
                <a:latin typeface="Constantia" panose="02030602050306030303" pitchFamily="18" charset="0"/>
              </a:rPr>
              <a:t>  </a:t>
            </a:r>
            <a:r>
              <a:rPr lang="sr-Cyrl-RS" altLang="en-US" sz="1800" smtClean="0">
                <a:latin typeface="Constantia" panose="02030602050306030303" pitchFamily="18" charset="0"/>
              </a:rPr>
              <a:t>одакле </a:t>
            </a:r>
            <a:br>
              <a:rPr lang="sr-Cyrl-RS" altLang="en-US" sz="1800" smtClean="0">
                <a:latin typeface="Constantia" panose="02030602050306030303" pitchFamily="18" charset="0"/>
              </a:rPr>
            </a:br>
            <a:r>
              <a:rPr lang="sr-Cyrl-RS" altLang="en-US" sz="1800" smtClean="0">
                <a:latin typeface="Constantia" panose="02030602050306030303" pitchFamily="18" charset="0"/>
              </a:rPr>
              <a:t>влакана одлазе ка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примарно</a:t>
            </a:r>
            <a:r>
              <a:rPr lang="sr-Cyrl-RS" altLang="en-US" sz="1800" smtClean="0">
                <a:latin typeface="Constantia" panose="02030602050306030303" pitchFamily="18" charset="0"/>
              </a:rPr>
              <a:t>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соматосензорно</a:t>
            </a:r>
            <a:r>
              <a:rPr lang="sr-Cyrl-RS" altLang="en-US" sz="1800" smtClean="0">
                <a:latin typeface="Constantia" panose="02030602050306030303" pitchFamily="18" charset="0"/>
              </a:rPr>
              <a:t>м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пољ</a:t>
            </a:r>
            <a:r>
              <a:rPr lang="sr-Cyrl-RS" altLang="en-US" sz="1800" smtClean="0">
                <a:latin typeface="Constantia" panose="02030602050306030303" pitchFamily="18" charset="0"/>
              </a:rPr>
              <a:t>у</a:t>
            </a:r>
            <a:r>
              <a:rPr lang="en-US" sz="1800" smtClean="0">
                <a:latin typeface="Constantia" panose="02030602050306030303" pitchFamily="18" charset="0"/>
              </a:rPr>
              <a:t> (</a:t>
            </a:r>
            <a:r>
              <a:rPr lang="en-US" altLang="en-US" sz="1800" smtClean="0">
                <a:latin typeface="Constantia" panose="02030602050306030303" pitchFamily="18" charset="0"/>
              </a:rPr>
              <a:t>gyrus postcentralis</a:t>
            </a:r>
            <a:r>
              <a:rPr lang="en-US" sz="1800" smtClean="0">
                <a:latin typeface="Constantia" panose="02030602050306030303" pitchFamily="18" charset="0"/>
              </a:rPr>
              <a:t>) </a:t>
            </a:r>
            <a:r>
              <a:rPr lang="sr-Cyrl-CS" altLang="en-US" sz="1800" smtClean="0">
                <a:latin typeface="Constantia" panose="02030602050306030303" pitchFamily="18" charset="0"/>
              </a:rPr>
              <a:t>и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задња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sr-Cyrl-CS" altLang="en-US" sz="1800" smtClean="0">
                <a:latin typeface="Constantia" panose="02030602050306030303" pitchFamily="18" charset="0"/>
              </a:rPr>
              <a:t>трећина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  <a:r>
              <a:rPr lang="en-US" altLang="en-US" sz="1800" smtClean="0">
                <a:latin typeface="Constantia" panose="02030602050306030303" pitchFamily="18" charset="0"/>
              </a:rPr>
              <a:t>lobulus paracentralis</a:t>
            </a:r>
            <a:r>
              <a:rPr lang="en-US" sz="1800" smtClean="0">
                <a:latin typeface="Constantia" panose="02030602050306030303" pitchFamily="18" charset="0"/>
              </a:rPr>
              <a:t>-</a:t>
            </a:r>
            <a:r>
              <a:rPr lang="sr-Cyrl-CS" altLang="en-US" sz="1800" smtClean="0">
                <a:latin typeface="Constantia" panose="02030602050306030303" pitchFamily="18" charset="0"/>
              </a:rPr>
              <a:t>а</a:t>
            </a:r>
            <a:r>
              <a:rPr lang="en-US" sz="1800" smtClean="0">
                <a:latin typeface="Constantia" panose="02030602050306030303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n2a5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" t="10887" r="4314" b="8730"/>
          <a:stretch>
            <a:fillRect/>
          </a:stretch>
        </p:blipFill>
        <p:spPr bwMode="auto">
          <a:xfrm>
            <a:off x="1476375" y="476250"/>
            <a:ext cx="6419850" cy="564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6673850" y="1643063"/>
            <a:ext cx="2470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Cyrl-CS" altLang="en-US" sz="1800" b="1">
                <a:latin typeface="Arial" panose="020B0604020202020204" pitchFamily="34" charset="0"/>
              </a:rPr>
              <a:t>Кранијални живци</a:t>
            </a:r>
            <a:endParaRPr lang="sr-Latn-CS" altLang="en-US" sz="1800" b="1">
              <a:latin typeface="Arial" panose="020B0604020202020204" pitchFamily="34" charset="0"/>
            </a:endParaRPr>
          </a:p>
        </p:txBody>
      </p:sp>
      <p:sp>
        <p:nvSpPr>
          <p:cNvPr id="15364" name="Oval 4"/>
          <p:cNvSpPr>
            <a:spLocks noChangeArrowheads="1"/>
          </p:cNvSpPr>
          <p:nvPr/>
        </p:nvSpPr>
        <p:spPr bwMode="auto">
          <a:xfrm rot="1413674">
            <a:off x="5295900" y="1311275"/>
            <a:ext cx="1143000" cy="314325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sr-Latn-CS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196975"/>
            <a:ext cx="8229600" cy="51847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sr-Cyrl-CS" altLang="en-US" sz="2400" b="1" smtClean="0">
                <a:latin typeface="Constantia" panose="02030602050306030303" pitchFamily="18" charset="0"/>
              </a:rPr>
              <a:t>Сензоријелни</a:t>
            </a:r>
            <a:r>
              <a:rPr lang="en-US" sz="2400" b="1" smtClean="0">
                <a:latin typeface="Constantia" panose="02030602050306030303" pitchFamily="18" charset="0"/>
              </a:rPr>
              <a:t> </a:t>
            </a:r>
            <a:r>
              <a:rPr lang="sr-Cyrl-CS" altLang="en-US" sz="2400" b="1" smtClean="0">
                <a:latin typeface="Constantia" panose="02030602050306030303" pitchFamily="18" charset="0"/>
              </a:rPr>
              <a:t>путеви</a:t>
            </a:r>
            <a:endParaRPr lang="en-US" sz="2400" b="1" smtClean="0">
              <a:latin typeface="Constantia" panose="02030602050306030303" pitchFamily="18" charset="0"/>
            </a:endParaRPr>
          </a:p>
          <a:p>
            <a:pPr algn="ctr" eaLnBrk="1" hangingPunct="1">
              <a:buFontTx/>
              <a:buNone/>
            </a:pPr>
            <a:endParaRPr lang="en-US" sz="2400" b="1" smtClean="0">
              <a:latin typeface="Constantia" panose="02030602050306030303" pitchFamily="18" charset="0"/>
            </a:endParaRPr>
          </a:p>
          <a:p>
            <a:pPr algn="ctr" eaLnBrk="1" hangingPunct="1">
              <a:buFontTx/>
              <a:buNone/>
            </a:pPr>
            <a:endParaRPr lang="en-US" sz="2400" smtClean="0">
              <a:latin typeface="Constantia" panose="02030602050306030303" pitchFamily="18" charset="0"/>
            </a:endParaRPr>
          </a:p>
          <a:p>
            <a:pPr eaLnBrk="1" hangingPunct="1"/>
            <a:r>
              <a:rPr lang="sr-Cyrl-CS" altLang="en-US" sz="2400" smtClean="0">
                <a:latin typeface="Constantia" panose="02030602050306030303" pitchFamily="18" charset="0"/>
              </a:rPr>
              <a:t>Оптички</a:t>
            </a:r>
          </a:p>
          <a:p>
            <a:pPr eaLnBrk="1" hangingPunct="1"/>
            <a:r>
              <a:rPr lang="sr-Cyrl-CS" altLang="en-US" sz="2400" smtClean="0">
                <a:latin typeface="Constantia" panose="02030602050306030303" pitchFamily="18" charset="0"/>
              </a:rPr>
              <a:t>Акустички</a:t>
            </a:r>
          </a:p>
          <a:p>
            <a:pPr eaLnBrk="1" hangingPunct="1"/>
            <a:r>
              <a:rPr lang="sr-Cyrl-CS" altLang="en-US" sz="2400" smtClean="0">
                <a:latin typeface="Constantia" panose="02030602050306030303" pitchFamily="18" charset="0"/>
              </a:rPr>
              <a:t>Олфактивни (мирисни)</a:t>
            </a:r>
          </a:p>
          <a:p>
            <a:pPr eaLnBrk="1" hangingPunct="1"/>
            <a:r>
              <a:rPr lang="sr-Cyrl-CS" altLang="en-US" sz="2400" smtClean="0">
                <a:latin typeface="Constantia" panose="02030602050306030303" pitchFamily="18" charset="0"/>
              </a:rPr>
              <a:t>Густативни</a:t>
            </a:r>
          </a:p>
          <a:p>
            <a:pPr eaLnBrk="1" hangingPunct="1"/>
            <a:r>
              <a:rPr lang="sr-Cyrl-CS" altLang="en-US" sz="2400" smtClean="0">
                <a:latin typeface="Constantia" panose="02030602050306030303" pitchFamily="18" charset="0"/>
              </a:rPr>
              <a:t>Вестибуларни</a:t>
            </a:r>
            <a:endParaRPr lang="en-US" sz="240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4"/>
          <p:cNvSpPr>
            <a:spLocks noGrp="1" noChangeArrowheads="1"/>
          </p:cNvSpPr>
          <p:nvPr/>
        </p:nvSpPr>
        <p:spPr bwMode="auto">
          <a:xfrm>
            <a:off x="34925" y="692150"/>
            <a:ext cx="9107488" cy="609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a. carotis interna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dextra et sinistra</a:t>
            </a:r>
          </a:p>
          <a:p>
            <a:pPr eaLnBrk="1" hangingPunct="1">
              <a:buFontTx/>
              <a:buNone/>
            </a:pP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a. vertebralis dextra et sinistra</a:t>
            </a:r>
            <a:endParaRPr lang="sr-Cyrl-RS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endParaRPr lang="en-GB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Завршне гране 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a. carotis internaе:</a:t>
            </a:r>
            <a:b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a. cerebri anterior</a:t>
            </a:r>
          </a:p>
          <a:p>
            <a:pPr eaLnBrk="1" hangingPunct="1">
              <a:buFontTx/>
              <a:buNone/>
            </a:pP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a. cerebri media</a:t>
            </a:r>
          </a:p>
          <a:p>
            <a:pPr eaLnBrk="1" hangingPunct="1">
              <a:buFontTx/>
              <a:buNone/>
            </a:pPr>
            <a:endParaRPr lang="en-GB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a. vertebralis dextra + a. vertebralis sinistra =</a:t>
            </a:r>
          </a:p>
          <a:p>
            <a:pPr eaLnBrk="1" hangingPunct="1">
              <a:buFontTx/>
              <a:buNone/>
            </a:pP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= a. basilaris</a:t>
            </a:r>
          </a:p>
          <a:p>
            <a:pPr eaLnBrk="1" hangingPunct="1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Завршнa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грана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a. basilaris:</a:t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a. cerebri posterior</a:t>
            </a:r>
          </a:p>
          <a:p>
            <a:pPr eaLnBrk="1" hangingPunct="1">
              <a:buFontTx/>
              <a:buNone/>
            </a:pPr>
            <a:endParaRPr lang="en-GB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Cyrl-CS" alt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ртеријски круг на бази мозга</a:t>
            </a:r>
            <a:r>
              <a:rPr lang="en-GB" alt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Willis - </a:t>
            </a:r>
            <a:r>
              <a:rPr lang="sr-Cyrl-RS" alt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артеријски круг </a:t>
            </a:r>
            <a:r>
              <a:rPr lang="sr-Cyrl-CS" altLang="en-US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en-US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sr-Latn-CS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irculus arteriosus cerebri)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CS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- aa. cerebri posteriores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	- aa. communicans posteriores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	- aa. cerebri anteriores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	- a. communicans anterior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sr-Cyrl-RS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Венска крв из мозга одлази у венске синусе лобање. Венски синус који излази из лобање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 се</a:t>
            </a:r>
            <a:r>
              <a:rPr lang="en-GB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sinus sigmoideus</a:t>
            </a:r>
            <a:r>
              <a:rPr lang="sr-Cyrl-RS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који се наствља</a:t>
            </a:r>
            <a:r>
              <a:rPr lang="en-GB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унутрашњом југуларном веном (</a:t>
            </a:r>
            <a:r>
              <a:rPr lang="en-GB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v. jugularis interna</a:t>
            </a:r>
            <a:r>
              <a:rPr lang="sr-Cyrl-RS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en-GB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endParaRPr lang="en-GB" altLang="en-US" sz="16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endParaRPr lang="sr-Cyrl-RS" altLang="en-US" sz="2800"/>
          </a:p>
        </p:txBody>
      </p:sp>
      <p:sp>
        <p:nvSpPr>
          <p:cNvPr id="90115" name="Rectangle 2"/>
          <p:cNvSpPr>
            <a:spLocks noGrp="1" noChangeArrowheads="1"/>
          </p:cNvSpPr>
          <p:nvPr/>
        </p:nvSpPr>
        <p:spPr bwMode="auto">
          <a:xfrm>
            <a:off x="285750" y="139700"/>
            <a:ext cx="8229600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chemeClr val="tx2"/>
                </a:solidFill>
                <a:latin typeface="Constantia" panose="02030602050306030303" pitchFamily="18" charset="0"/>
              </a:rPr>
              <a:t>КРВНИ СУДОВИ МОЗГА</a:t>
            </a:r>
          </a:p>
        </p:txBody>
      </p:sp>
      <p:pic>
        <p:nvPicPr>
          <p:cNvPr id="9011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3" t="-1826" r="50061" b="40439"/>
          <a:stretch>
            <a:fillRect/>
          </a:stretch>
        </p:blipFill>
        <p:spPr bwMode="auto">
          <a:xfrm>
            <a:off x="5364163" y="549275"/>
            <a:ext cx="3722687" cy="327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3"/>
          <p:cNvSpPr txBox="1">
            <a:spLocks noChangeArrowheads="1"/>
          </p:cNvSpPr>
          <p:nvPr/>
        </p:nvSpPr>
        <p:spPr bwMode="auto">
          <a:xfrm>
            <a:off x="0" y="982663"/>
            <a:ext cx="914400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sr-Cyrl-RS" altLang="en-US" sz="2000">
                <a:latin typeface="Constantia" panose="02030602050306030303" pitchFamily="18" charset="0"/>
              </a:rPr>
              <a:t>Мозак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је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обавијен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три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везивна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омотача</a:t>
            </a:r>
            <a:r>
              <a:rPr lang="en-US" altLang="en-US" sz="2000">
                <a:latin typeface="Constantia" panose="02030602050306030303" pitchFamily="18" charset="0"/>
              </a:rPr>
              <a:t> (meninges)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sr-Cyrl-RS" altLang="en-US" sz="2000">
                <a:latin typeface="Constantia" panose="02030602050306030303" pitchFamily="18" charset="0"/>
              </a:rPr>
              <a:t>	</a:t>
            </a:r>
            <a:r>
              <a:rPr lang="en-US" altLang="en-US" sz="2000">
                <a:latin typeface="Constantia" panose="02030602050306030303" pitchFamily="18" charset="0"/>
              </a:rPr>
              <a:t>1) </a:t>
            </a:r>
            <a:r>
              <a:rPr lang="sr-Cyrl-CS" altLang="en-US" sz="2000" b="1">
                <a:latin typeface="Constantia" panose="02030602050306030303" pitchFamily="18" charset="0"/>
              </a:rPr>
              <a:t>тврда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опна</a:t>
            </a:r>
            <a:r>
              <a:rPr lang="en-US" altLang="en-US" sz="2000" b="1">
                <a:latin typeface="Constantia" panose="02030602050306030303" pitchFamily="18" charset="0"/>
              </a:rPr>
              <a:t> (dura mater) </a:t>
            </a:r>
            <a:r>
              <a:rPr lang="en-US" altLang="en-US" sz="2000">
                <a:latin typeface="Constantia" panose="02030602050306030303" pitchFamily="18" charset="0"/>
              </a:rPr>
              <a:t>– </a:t>
            </a:r>
            <a:r>
              <a:rPr lang="sr-Cyrl-CS" altLang="en-US" sz="2000">
                <a:latin typeface="Constantia" panose="02030602050306030303" pitchFamily="18" charset="0"/>
              </a:rPr>
              <a:t>налази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споља</a:t>
            </a:r>
            <a:r>
              <a:rPr lang="en-US" altLang="en-US" sz="2000">
                <a:latin typeface="Constantia" panose="02030602050306030303" pitchFamily="18" charset="0"/>
              </a:rPr>
              <a:t/>
            </a:r>
            <a:br>
              <a:rPr lang="en-US" altLang="en-US" sz="2000">
                <a:latin typeface="Constantia" panose="02030602050306030303" pitchFamily="18" charset="0"/>
              </a:rPr>
            </a:br>
            <a:r>
              <a:rPr lang="en-US" altLang="en-US" sz="2000">
                <a:latin typeface="Constantia" panose="02030602050306030303" pitchFamily="18" charset="0"/>
              </a:rPr>
              <a:t>2) </a:t>
            </a:r>
            <a:r>
              <a:rPr lang="sr-Cyrl-CS" altLang="en-US" sz="2000" b="1">
                <a:latin typeface="Constantia" panose="02030602050306030303" pitchFamily="18" charset="0"/>
              </a:rPr>
              <a:t>паучинаста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опна</a:t>
            </a:r>
            <a:r>
              <a:rPr lang="en-US" altLang="en-US" sz="2000" b="1">
                <a:latin typeface="Constantia" panose="02030602050306030303" pitchFamily="18" charset="0"/>
              </a:rPr>
              <a:t> (arachnoidea) </a:t>
            </a:r>
            <a:r>
              <a:rPr lang="en-US" altLang="en-US" sz="2000">
                <a:latin typeface="Constantia" panose="02030602050306030303" pitchFamily="18" charset="0"/>
              </a:rPr>
              <a:t>– </a:t>
            </a:r>
            <a:r>
              <a:rPr lang="sr-Cyrl-CS" altLang="en-US" sz="2000">
                <a:latin typeface="Constantia" panose="02030602050306030303" pitchFamily="18" charset="0"/>
              </a:rPr>
              <a:t>средња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опна</a:t>
            </a:r>
            <a:br>
              <a:rPr lang="sr-Cyrl-CS" altLang="en-US" sz="2000">
                <a:latin typeface="Constantia" panose="02030602050306030303" pitchFamily="18" charset="0"/>
              </a:rPr>
            </a:br>
            <a:r>
              <a:rPr lang="en-US" altLang="en-US" sz="2000" b="1">
                <a:latin typeface="Constantia" panose="02030602050306030303" pitchFamily="18" charset="0"/>
              </a:rPr>
              <a:t>3) </a:t>
            </a:r>
            <a:r>
              <a:rPr lang="sr-Cyrl-CS" altLang="en-US" sz="2000" b="1">
                <a:latin typeface="Constantia" panose="02030602050306030303" pitchFamily="18" charset="0"/>
              </a:rPr>
              <a:t>мека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опна</a:t>
            </a:r>
            <a:r>
              <a:rPr lang="en-US" altLang="en-US" sz="2000" b="1">
                <a:latin typeface="Constantia" panose="02030602050306030303" pitchFamily="18" charset="0"/>
              </a:rPr>
              <a:t> (pia mater) </a:t>
            </a:r>
            <a:r>
              <a:rPr lang="en-US" altLang="en-US" sz="2000">
                <a:latin typeface="Constantia" panose="02030602050306030303" pitchFamily="18" charset="0"/>
              </a:rPr>
              <a:t>– </a:t>
            </a:r>
            <a:r>
              <a:rPr lang="sr-Cyrl-RS" altLang="en-US" sz="2000">
                <a:latin typeface="Constantia" panose="02030602050306030303" pitchFamily="18" charset="0"/>
              </a:rPr>
              <a:t>унутрашња опна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endParaRPr lang="en-US" altLang="en-US" sz="2000">
              <a:latin typeface="Constantia" panose="02030602050306030303" pitchFamily="18" charset="0"/>
            </a:endParaRP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sr-Cyrl-CS" altLang="en-US" sz="2000" b="1">
                <a:latin typeface="Constantia" panose="02030602050306030303" pitchFamily="18" charset="0"/>
              </a:rPr>
              <a:t>Тврда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опна</a:t>
            </a:r>
            <a:r>
              <a:rPr lang="en-US" altLang="en-US" sz="2000" b="1">
                <a:latin typeface="Constantia" panose="02030602050306030303" pitchFamily="18" charset="0"/>
              </a:rPr>
              <a:t> (dura mater spinalis) </a:t>
            </a:r>
            <a:r>
              <a:rPr lang="sr-Cyrl-CS" altLang="en-US" sz="2000">
                <a:latin typeface="Constantia" panose="02030602050306030303" pitchFamily="18" charset="0"/>
              </a:rPr>
              <a:t>има</a:t>
            </a:r>
            <a:r>
              <a:rPr lang="en-US" altLang="en-US" sz="2000">
                <a:latin typeface="Constantia" panose="02030602050306030303" pitchFamily="18" charset="0"/>
              </a:rPr>
              <a:t> 2 </a:t>
            </a:r>
            <a:r>
              <a:rPr lang="sr-Cyrl-CS" altLang="en-US" sz="2000">
                <a:latin typeface="Constantia" panose="02030602050306030303" pitchFamily="18" charset="0"/>
              </a:rPr>
              <a:t>листа</a:t>
            </a:r>
            <a:r>
              <a:rPr lang="en-US" altLang="en-US" sz="2000">
                <a:latin typeface="Constantia" panose="02030602050306030303" pitchFamily="18" charset="0"/>
              </a:rPr>
              <a:t>, </a:t>
            </a:r>
            <a:r>
              <a:rPr lang="sr-Cyrl-CS" altLang="en-US" sz="2000">
                <a:latin typeface="Constantia" panose="02030602050306030303" pitchFamily="18" charset="0"/>
              </a:rPr>
              <a:t>између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којих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налази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узани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простор</a:t>
            </a:r>
            <a:r>
              <a:rPr lang="en-US" altLang="en-US" sz="2000">
                <a:latin typeface="Constantia" panose="02030602050306030303" pitchFamily="18" charset="0"/>
              </a:rPr>
              <a:t>  - </a:t>
            </a:r>
            <a:r>
              <a:rPr lang="en-US" altLang="en-US" sz="2000" b="1">
                <a:latin typeface="Constantia" panose="02030602050306030303" pitchFamily="18" charset="0"/>
              </a:rPr>
              <a:t>spatium epidurale</a:t>
            </a:r>
            <a:br>
              <a:rPr lang="en-US" altLang="en-US" sz="2000" b="1">
                <a:latin typeface="Constantia" panose="02030602050306030303" pitchFamily="18" charset="0"/>
              </a:rPr>
            </a:br>
            <a:endParaRPr lang="en-US" altLang="en-US" sz="1900">
              <a:latin typeface="Constantia" panose="02030602050306030303" pitchFamily="18" charset="0"/>
            </a:endParaRP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sr-Cyrl-CS" altLang="en-US" sz="2000">
                <a:latin typeface="Constantia" panose="02030602050306030303" pitchFamily="18" charset="0"/>
              </a:rPr>
              <a:t>Између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паучинасте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опне</a:t>
            </a:r>
            <a:r>
              <a:rPr lang="en-US" altLang="en-US" sz="2000">
                <a:latin typeface="Constantia" panose="02030602050306030303" pitchFamily="18" charset="0"/>
              </a:rPr>
              <a:t> (arachnoidea) </a:t>
            </a:r>
            <a:r>
              <a:rPr lang="sr-Cyrl-CS" altLang="en-US" sz="2000">
                <a:latin typeface="Constantia" panose="02030602050306030303" pitchFamily="18" charset="0"/>
              </a:rPr>
              <a:t>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меке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опне</a:t>
            </a:r>
            <a:r>
              <a:rPr lang="en-US" altLang="en-US" sz="2000">
                <a:latin typeface="Constantia" panose="02030602050306030303" pitchFamily="18" charset="0"/>
              </a:rPr>
              <a:t> (pia mater) </a:t>
            </a:r>
            <a:r>
              <a:rPr lang="sr-Cyrl-CS" altLang="en-US" sz="2000">
                <a:latin typeface="Constantia" panose="02030602050306030303" pitchFamily="18" charset="0"/>
              </a:rPr>
              <a:t>налази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се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sr-Cyrl-CS" altLang="en-US" sz="2000">
                <a:latin typeface="Constantia" panose="02030602050306030303" pitchFamily="18" charset="0"/>
              </a:rPr>
              <a:t>субарахноидални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простор</a:t>
            </a:r>
            <a:r>
              <a:rPr lang="en-US" altLang="en-US" sz="2000">
                <a:latin typeface="Constantia" panose="02030602050306030303" pitchFamily="18" charset="0"/>
              </a:rPr>
              <a:t> – </a:t>
            </a:r>
            <a:r>
              <a:rPr lang="en-US" altLang="en-US" sz="2000" b="1">
                <a:latin typeface="Constantia" panose="02030602050306030303" pitchFamily="18" charset="0"/>
              </a:rPr>
              <a:t>cavum subarachnoidale</a:t>
            </a:r>
            <a:r>
              <a:rPr lang="en-US" altLang="en-US" sz="2000">
                <a:latin typeface="Constantia" panose="02030602050306030303" pitchFamily="18" charset="0"/>
              </a:rPr>
              <a:t>, </a:t>
            </a:r>
            <a:r>
              <a:rPr lang="sr-Cyrl-CS" altLang="en-US" sz="2000">
                <a:latin typeface="Constantia" panose="02030602050306030303" pitchFamily="18" charset="0"/>
              </a:rPr>
              <a:t>испуњен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sr-Cyrl-CS" altLang="en-US" sz="2000">
                <a:latin typeface="Constantia" panose="02030602050306030303" pitchFamily="18" charset="0"/>
              </a:rPr>
              <a:t>цереброспиналном</a:t>
            </a:r>
            <a:r>
              <a:rPr lang="en-US" altLang="en-US" sz="2000">
                <a:latin typeface="Constantia" panose="02030602050306030303" pitchFamily="18" charset="0"/>
              </a:rPr>
              <a:t> </a:t>
            </a:r>
            <a:r>
              <a:rPr lang="sr-Cyrl-CS" altLang="en-US" sz="2000">
                <a:latin typeface="Constantia" panose="02030602050306030303" pitchFamily="18" charset="0"/>
              </a:rPr>
              <a:t>течношћу</a:t>
            </a:r>
            <a:r>
              <a:rPr lang="en-US" altLang="en-US" sz="2000">
                <a:latin typeface="Constantia" panose="02030602050306030303" pitchFamily="18" charset="0"/>
              </a:rPr>
              <a:t> (liquor cerebrospinalis)</a:t>
            </a:r>
            <a:endParaRPr lang="sr-Cyrl-CS" altLang="en-US" sz="2000">
              <a:latin typeface="Constantia" panose="02030602050306030303" pitchFamily="18" charset="0"/>
            </a:endParaRPr>
          </a:p>
        </p:txBody>
      </p:sp>
      <p:sp>
        <p:nvSpPr>
          <p:cNvPr id="91139" name="Title 1"/>
          <p:cNvSpPr txBox="1">
            <a:spLocks noChangeArrowheads="1"/>
          </p:cNvSpPr>
          <p:nvPr/>
        </p:nvSpPr>
        <p:spPr bwMode="auto">
          <a:xfrm>
            <a:off x="0" y="333375"/>
            <a:ext cx="77724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14425D"/>
                </a:solidFill>
                <a:latin typeface="Constantia" panose="02030602050306030303" pitchFamily="18" charset="0"/>
              </a:rPr>
              <a:t>Meninges </a:t>
            </a:r>
            <a:endParaRPr lang="en-US" sz="280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0" y="352425"/>
            <a:ext cx="903763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400" b="1"/>
              <a:t>* </a:t>
            </a:r>
            <a:r>
              <a:rPr lang="sr-Cyrl-CS" altLang="en-US" sz="2400" b="1"/>
              <a:t>Кичмена</a:t>
            </a:r>
            <a:r>
              <a:rPr lang="en-US" altLang="en-US" sz="2400" b="1"/>
              <a:t> </a:t>
            </a:r>
            <a:r>
              <a:rPr lang="sr-Cyrl-CS" altLang="en-US" sz="2400" b="1"/>
              <a:t>мождина</a:t>
            </a:r>
            <a:r>
              <a:rPr lang="en-US" altLang="en-US" sz="2400" b="1"/>
              <a:t> </a:t>
            </a:r>
            <a:r>
              <a:rPr lang="sr-Cyrl-CS" altLang="en-US" sz="2400" b="1"/>
              <a:t>је</a:t>
            </a:r>
            <a:r>
              <a:rPr lang="en-US" altLang="en-US" sz="2400" b="1"/>
              <a:t> </a:t>
            </a:r>
            <a:r>
              <a:rPr lang="sr-Cyrl-CS" altLang="en-US" sz="2400" b="1"/>
              <a:t>подељена</a:t>
            </a:r>
            <a:r>
              <a:rPr lang="en-US" altLang="en-US" sz="2400" b="1"/>
              <a:t> </a:t>
            </a:r>
            <a:r>
              <a:rPr lang="sr-Cyrl-CS" altLang="en-US" sz="2400" b="1"/>
              <a:t>у</a:t>
            </a:r>
            <a:r>
              <a:rPr lang="en-US" altLang="en-US" sz="2400" b="1"/>
              <a:t> </a:t>
            </a:r>
            <a:r>
              <a:rPr lang="sr-Cyrl-CS" altLang="en-US" sz="2400" b="1"/>
              <a:t>сегменте</a:t>
            </a:r>
            <a:r>
              <a:rPr lang="en-US" altLang="en-US" sz="2400" b="1"/>
              <a:t>: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Cyrl-RS" altLang="en-US" sz="18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Под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сегментом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се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подразумева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део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ткива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кичмене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мождине</a:t>
            </a:r>
            <a:r>
              <a:rPr lang="da-DK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из</a:t>
            </a:r>
            <a:r>
              <a:rPr lang="sr-Cyrl-R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ког</a:t>
            </a:r>
            <a:r>
              <a:rPr lang="da-DK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излази</a:t>
            </a:r>
            <a:r>
              <a:rPr lang="da-DK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br>
              <a:rPr lang="da-DK" altLang="en-US" sz="2000">
                <a:ea typeface="Constantia" panose="02030602050306030303" pitchFamily="18" charset="0"/>
                <a:cs typeface="Constantia" panose="02030602050306030303" pitchFamily="18" charset="0"/>
              </a:rPr>
            </a:br>
            <a:r>
              <a:rPr lang="sr-Cyrl-R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један</a:t>
            </a:r>
            <a:r>
              <a:rPr lang="da-DK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пар</a:t>
            </a:r>
            <a:r>
              <a:rPr lang="da-DK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кичмених</a:t>
            </a:r>
            <a:r>
              <a:rPr lang="da-DK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живаца</a:t>
            </a:r>
            <a:r>
              <a:rPr lang="da-DK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и</a:t>
            </a:r>
            <a:r>
              <a:rPr lang="da-DK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може</a:t>
            </a:r>
            <a:r>
              <a:rPr lang="da-DK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се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сматрати њеном морфолошком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и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b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</a:br>
            <a:r>
              <a:rPr lang="sr-Cyrl-R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функционалном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sr-Cyrl-C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јединицом</a:t>
            </a:r>
            <a:r>
              <a:rPr lang="en-US" altLang="en-US" sz="2000">
                <a:ea typeface="Constantia" panose="02030602050306030303" pitchFamily="18" charset="0"/>
                <a:cs typeface="Constantia" panose="02030602050306030303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en-US" sz="2400"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r>
              <a:rPr lang="en-US" altLang="en-US" sz="2400"/>
              <a:t>8 </a:t>
            </a:r>
            <a:r>
              <a:rPr lang="sr-Cyrl-CS" altLang="en-US" sz="2400"/>
              <a:t>вратних</a:t>
            </a:r>
            <a:r>
              <a:rPr lang="en-US" altLang="en-US" sz="2400"/>
              <a:t> (</a:t>
            </a:r>
            <a:r>
              <a:rPr lang="en-US" altLang="en-US" sz="2400" b="1"/>
              <a:t>segmenta cervicalia)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en-US" sz="2400" b="1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r>
              <a:rPr lang="en-US" altLang="en-US" sz="2400"/>
              <a:t>12 </a:t>
            </a:r>
            <a:r>
              <a:rPr lang="sr-Cyrl-CS" altLang="en-US" sz="2400"/>
              <a:t>грудних</a:t>
            </a:r>
            <a:r>
              <a:rPr lang="en-US" altLang="en-US" sz="2400"/>
              <a:t> (</a:t>
            </a:r>
            <a:r>
              <a:rPr lang="en-US" altLang="en-US" sz="2400" b="1"/>
              <a:t>segmenta thoracica)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endParaRPr lang="en-US" altLang="en-US" sz="2400" b="1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r>
              <a:rPr lang="en-US" altLang="en-US" sz="2400"/>
              <a:t>5 </a:t>
            </a:r>
            <a:r>
              <a:rPr lang="sr-Cyrl-CS" altLang="en-US" sz="2400"/>
              <a:t>слабинских</a:t>
            </a:r>
            <a:r>
              <a:rPr lang="en-US" altLang="en-US" sz="2400"/>
              <a:t> (</a:t>
            </a:r>
            <a:r>
              <a:rPr lang="en-US" altLang="en-US" sz="2400" b="1"/>
              <a:t>segmenta lumbalia)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endParaRPr lang="en-US" altLang="en-US" sz="2400" b="1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r>
              <a:rPr lang="en-US" altLang="en-US" sz="2400"/>
              <a:t>5 </a:t>
            </a:r>
            <a:r>
              <a:rPr lang="sr-Cyrl-CS" altLang="en-US" sz="2400"/>
              <a:t>крсних</a:t>
            </a:r>
            <a:r>
              <a:rPr lang="en-US" altLang="en-US" sz="2400"/>
              <a:t> (</a:t>
            </a:r>
            <a:r>
              <a:rPr lang="en-US" altLang="en-US" sz="2400" b="1"/>
              <a:t>segmenta sacralia)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en-US" sz="2400" b="1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400"/>
              <a:t>- 1-3 </a:t>
            </a:r>
            <a:r>
              <a:rPr lang="sr-Cyrl-CS" altLang="en-US" sz="2400"/>
              <a:t>тртична</a:t>
            </a:r>
            <a:r>
              <a:rPr lang="en-US" altLang="en-US" sz="2400"/>
              <a:t> (</a:t>
            </a:r>
            <a:r>
              <a:rPr lang="en-US" altLang="en-US" sz="2400" b="1"/>
              <a:t>segmenta coccygea)</a:t>
            </a:r>
            <a:endParaRPr lang="en-US" altLang="en-US" sz="2400"/>
          </a:p>
        </p:txBody>
      </p:sp>
      <p:pic>
        <p:nvPicPr>
          <p:cNvPr id="16387" name="Picture 10" descr="nn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5"/>
          <a:stretch>
            <a:fillRect/>
          </a:stretch>
        </p:blipFill>
        <p:spPr bwMode="auto">
          <a:xfrm>
            <a:off x="6084888" y="2566988"/>
            <a:ext cx="2035175" cy="417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39.8|1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0.5|0.9|0.2|0.3|0.2|0.2|0.2|0.2|0.2|0.3|1.2|0.5|1|1.6|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6.9|6.5|4.3|5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2|1.1|0.3|0.3|49.1|7.4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Default Design">
  <a:themeElements>
    <a:clrScheme name="3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3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Flow">
  <a:themeElements>
    <a:clrScheme name="Flow 1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FFFFFF"/>
      </a:accent3>
      <a:accent4>
        <a:srgbClr val="000000"/>
      </a:accent4>
      <a:accent5>
        <a:srgbClr val="F6C0AA"/>
      </a:accent5>
      <a:accent6>
        <a:srgbClr val="902430"/>
      </a:accent6>
      <a:hlink>
        <a:srgbClr val="6B9F25"/>
      </a:hlink>
      <a:folHlink>
        <a:srgbClr val="B26B02"/>
      </a:folHlink>
    </a:clrScheme>
    <a:fontScheme name="Flow">
      <a:majorFont>
        <a:latin typeface="Calibri"/>
        <a:ea typeface=""/>
        <a:cs typeface=""/>
      </a:majorFont>
      <a:minorFont>
        <a:latin typeface="Constant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low 1">
        <a:dk1>
          <a:srgbClr val="000000"/>
        </a:dk1>
        <a:lt1>
          <a:srgbClr val="FFFFFF"/>
        </a:lt1>
        <a:dk2>
          <a:srgbClr val="323232"/>
        </a:dk2>
        <a:lt2>
          <a:srgbClr val="E3DED1"/>
        </a:lt2>
        <a:accent1>
          <a:srgbClr val="F07F09"/>
        </a:accent1>
        <a:accent2>
          <a:srgbClr val="9F2936"/>
        </a:accent2>
        <a:accent3>
          <a:srgbClr val="FFFFFF"/>
        </a:accent3>
        <a:accent4>
          <a:srgbClr val="000000"/>
        </a:accent4>
        <a:accent5>
          <a:srgbClr val="F6C0AA"/>
        </a:accent5>
        <a:accent6>
          <a:srgbClr val="902430"/>
        </a:accent6>
        <a:hlink>
          <a:srgbClr val="6B9F25"/>
        </a:hlink>
        <a:folHlink>
          <a:srgbClr val="B26B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Default Design_2">
  <a:themeElements>
    <a:clrScheme name="Default Design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2261</Words>
  <Application>Microsoft Office PowerPoint</Application>
  <PresentationFormat>On-screen Show (4:3)</PresentationFormat>
  <Paragraphs>780</Paragraphs>
  <Slides>82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82</vt:i4>
      </vt:variant>
    </vt:vector>
  </HeadingPairs>
  <TitlesOfParts>
    <vt:vector size="95" baseType="lpstr">
      <vt:lpstr>Arial</vt:lpstr>
      <vt:lpstr>Book Antiqua</vt:lpstr>
      <vt:lpstr>Calibri</vt:lpstr>
      <vt:lpstr>Constantia</vt:lpstr>
      <vt:lpstr>Times New Roman</vt:lpstr>
      <vt:lpstr>Wingdings</vt:lpstr>
      <vt:lpstr>Wingdings 2</vt:lpstr>
      <vt:lpstr>Default Design</vt:lpstr>
      <vt:lpstr>1_Default Design</vt:lpstr>
      <vt:lpstr>2_Default Design</vt:lpstr>
      <vt:lpstr>3_Default Design</vt:lpstr>
      <vt:lpstr>Flow</vt:lpstr>
      <vt:lpstr>Default Design_2</vt:lpstr>
      <vt:lpstr>PowerPoint Presentation</vt:lpstr>
      <vt:lpstr>PowerPoint Presentation</vt:lpstr>
      <vt:lpstr>ПОДЕЛА НЕРВНОГ СИСТЕМА</vt:lpstr>
      <vt:lpstr>Морфолошка и топографска подела нервног система </vt:lpstr>
      <vt:lpstr>PowerPoint Presentation</vt:lpstr>
      <vt:lpstr>Мождане коморе</vt:lpstr>
      <vt:lpstr>PowerPoint Presentation</vt:lpstr>
      <vt:lpstr>PowerPoint Presentation</vt:lpstr>
      <vt:lpstr>PowerPoint Presentation</vt:lpstr>
      <vt:lpstr>PowerPoint Presentation</vt:lpstr>
      <vt:lpstr>Nn. spinales</vt:lpstr>
      <vt:lpstr>Nn. spinales</vt:lpstr>
      <vt:lpstr>PowerPoint Presentation</vt:lpstr>
      <vt:lpstr>PowerPoint Presentation</vt:lpstr>
      <vt:lpstr>Kичмена мождина</vt:lpstr>
      <vt:lpstr>PowerPoint Presentation</vt:lpstr>
      <vt:lpstr>Функционална подела нервног система</vt:lpstr>
      <vt:lpstr>PowerPoint Presentation</vt:lpstr>
      <vt:lpstr>PowerPoint Presentation</vt:lpstr>
      <vt:lpstr>Главни морфолошки делови неурона:</vt:lpstr>
      <vt:lpstr>ГРАЂА</vt:lpstr>
      <vt:lpstr>Подела неурона према функцији:</vt:lpstr>
      <vt:lpstr>Глија-ћелије</vt:lpstr>
      <vt:lpstr>MEDULLA SPINALIS (кичмена мождина)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TRUNCUS CEREBRI (Mождано стабло)</vt:lpstr>
      <vt:lpstr>Medulla Oblongata</vt:lpstr>
      <vt:lpstr>Pons</vt:lpstr>
      <vt:lpstr>Mesencephalon</vt:lpstr>
      <vt:lpstr>PowerPoint Presentation</vt:lpstr>
      <vt:lpstr> CEREBELLUM (Мали мозак)</vt:lpstr>
      <vt:lpstr> CEREBELLUM (Мали мозак)</vt:lpstr>
      <vt:lpstr>СИВА МАСА CEREBELLUM-А</vt:lpstr>
      <vt:lpstr>DIENCEPHALON (МЕЂУМОЗАК)</vt:lpstr>
      <vt:lpstr>PowerPoint Presentation</vt:lpstr>
      <vt:lpstr>PowerPoint Presentation</vt:lpstr>
      <vt:lpstr>THALAMUS</vt:lpstr>
      <vt:lpstr>PowerPoint Presentation</vt:lpstr>
      <vt:lpstr>PowerPoint Presentation</vt:lpstr>
      <vt:lpstr>PowerPoint Presentation</vt:lpstr>
      <vt:lpstr>HYPOTHALAMUS</vt:lpstr>
      <vt:lpstr>HYPOTHALAMUS</vt:lpstr>
      <vt:lpstr>TELENCEPHALON (велики мозак)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Унутрашња страна (Facies medialis)</vt:lpstr>
      <vt:lpstr>Сива маса великог мозга</vt:lpstr>
      <vt:lpstr>Корa хемисфере (cortex cerebri)</vt:lpstr>
      <vt:lpstr>Корa хемисфере (cortex cerebri)</vt:lpstr>
      <vt:lpstr>Корa хемисфере (cortex cerebri)</vt:lpstr>
      <vt:lpstr>Корa хемисфере (cortex cerebri)</vt:lpstr>
      <vt:lpstr>Корa хемисфере (cortex cerebri)</vt:lpstr>
      <vt:lpstr>Сива маса великог мозга</vt:lpstr>
      <vt:lpstr>PowerPoint Presentation</vt:lpstr>
      <vt:lpstr>PowerPoint Presentation</vt:lpstr>
      <vt:lpstr>PowerPoint Presentation</vt:lpstr>
      <vt:lpstr>Путеви ЦНС-а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Win10</dc:creator>
  <cp:lastModifiedBy>Win10</cp:lastModifiedBy>
  <cp:revision>26</cp:revision>
  <dcterms:modified xsi:type="dcterms:W3CDTF">2020-09-30T07:25:08Z</dcterms:modified>
</cp:coreProperties>
</file>